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y="5143500" cx="9144000"/>
  <p:notesSz cx="6858000" cy="9144000"/>
  <p:embeddedFontLst>
    <p:embeddedFont>
      <p:font typeface="Roboto"/>
      <p:regular r:id="rId40"/>
      <p:bold r:id="rId41"/>
      <p:italic r:id="rId42"/>
      <p:boldItalic r:id="rId43"/>
    </p:embeddedFont>
    <p:embeddedFont>
      <p:font typeface="Lat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regular.fntdata"/><Relationship Id="rId20" Type="http://schemas.openxmlformats.org/officeDocument/2006/relationships/slide" Target="slides/slide16.xml"/><Relationship Id="rId42" Type="http://schemas.openxmlformats.org/officeDocument/2006/relationships/font" Target="fonts/Roboto-italic.fntdata"/><Relationship Id="rId41" Type="http://schemas.openxmlformats.org/officeDocument/2006/relationships/font" Target="fonts/Roboto-bold.fntdata"/><Relationship Id="rId22" Type="http://schemas.openxmlformats.org/officeDocument/2006/relationships/slide" Target="slides/slide18.xml"/><Relationship Id="rId44" Type="http://schemas.openxmlformats.org/officeDocument/2006/relationships/font" Target="fonts/Lato-regular.fntdata"/><Relationship Id="rId21" Type="http://schemas.openxmlformats.org/officeDocument/2006/relationships/slide" Target="slides/slide17.xml"/><Relationship Id="rId43" Type="http://schemas.openxmlformats.org/officeDocument/2006/relationships/font" Target="fonts/Roboto-boldItalic.fntdata"/><Relationship Id="rId24" Type="http://schemas.openxmlformats.org/officeDocument/2006/relationships/slide" Target="slides/slide20.xml"/><Relationship Id="rId46" Type="http://schemas.openxmlformats.org/officeDocument/2006/relationships/font" Target="fonts/Lato-italic.fntdata"/><Relationship Id="rId23" Type="http://schemas.openxmlformats.org/officeDocument/2006/relationships/slide" Target="slides/slide19.xml"/><Relationship Id="rId45" Type="http://schemas.openxmlformats.org/officeDocument/2006/relationships/font" Target="fonts/Lato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47" Type="http://schemas.openxmlformats.org/officeDocument/2006/relationships/font" Target="fonts/Lato-bold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Shape 2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Shape 3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Shape 3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Shape 3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Shape 3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Shape 3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Shape 3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Shape 4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Shape 4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Shape 4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Shape 4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Shape 5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Shape 5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Shape 5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Shape 5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Shape 55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Shape 5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Shape 5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Shape 5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Shape 6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Shape 6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Shape 6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Shape 6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hape 6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Shape 6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Shape 6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1" name="Shape 6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Shape 6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bg>
      <p:bgPr>
        <a:solidFill>
          <a:schemeClr val="accent4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bg>
      <p:bgPr>
        <a:solidFill>
          <a:schemeClr val="accent4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200"/>
            </a:lvl1pPr>
            <a:lvl2pPr lvl="1">
              <a:spcBef>
                <a:spcPts val="0"/>
              </a:spcBef>
              <a:buSzPct val="100000"/>
              <a:defRPr sz="4200"/>
            </a:lvl2pPr>
            <a:lvl3pPr lvl="2">
              <a:spcBef>
                <a:spcPts val="0"/>
              </a:spcBef>
              <a:buSzPct val="100000"/>
              <a:defRPr sz="4200"/>
            </a:lvl3pPr>
            <a:lvl4pPr lvl="3">
              <a:spcBef>
                <a:spcPts val="0"/>
              </a:spcBef>
              <a:buSzPct val="100000"/>
              <a:defRPr sz="4200"/>
            </a:lvl4pPr>
            <a:lvl5pPr lvl="4">
              <a:spcBef>
                <a:spcPts val="0"/>
              </a:spcBef>
              <a:buSzPct val="100000"/>
              <a:defRPr sz="4200"/>
            </a:lvl5pPr>
            <a:lvl6pPr lvl="5">
              <a:spcBef>
                <a:spcPts val="0"/>
              </a:spcBef>
              <a:buSzPct val="100000"/>
              <a:defRPr sz="4200"/>
            </a:lvl6pPr>
            <a:lvl7pPr lvl="6">
              <a:spcBef>
                <a:spcPts val="0"/>
              </a:spcBef>
              <a:buSzPct val="100000"/>
              <a:defRPr sz="4200"/>
            </a:lvl7pPr>
            <a:lvl8pPr lvl="7">
              <a:spcBef>
                <a:spcPts val="0"/>
              </a:spcBef>
              <a:buSzPct val="100000"/>
              <a:defRPr sz="4200"/>
            </a:lvl8pPr>
            <a:lvl9pPr lvl="8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" name="Shape 2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" name="Shape 26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" name="Shape 27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471900" y="1919075"/>
            <a:ext cx="3999900" cy="2710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2" type="body"/>
          </p:nvPr>
        </p:nvSpPr>
        <p:spPr>
          <a:xfrm>
            <a:off x="4694250" y="1919075"/>
            <a:ext cx="3999900" cy="2710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" name="Shape 3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" name="Shape 34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buSzPct val="100000"/>
              <a:defRPr sz="1800"/>
            </a:lvl4pPr>
            <a:lvl5pPr lvl="4">
              <a:spcBef>
                <a:spcPts val="0"/>
              </a:spcBef>
              <a:buSzPct val="100000"/>
              <a:defRPr sz="1800"/>
            </a:lvl5pPr>
            <a:lvl6pPr lvl="5">
              <a:spcBef>
                <a:spcPts val="0"/>
              </a:spcBef>
              <a:buSzPct val="100000"/>
              <a:defRPr sz="1800"/>
            </a:lvl6pPr>
            <a:lvl7pPr lvl="6">
              <a:spcBef>
                <a:spcPts val="0"/>
              </a:spcBef>
              <a:buSzPct val="100000"/>
              <a:defRPr sz="1800"/>
            </a:lvl7pPr>
            <a:lvl8pPr lvl="7">
              <a:spcBef>
                <a:spcPts val="0"/>
              </a:spcBef>
              <a:buSzPct val="100000"/>
              <a:defRPr sz="1800"/>
            </a:lvl8pPr>
            <a:lvl9pPr lvl="8">
              <a:spcBef>
                <a:spcPts val="0"/>
              </a:spcBef>
              <a:buSzPct val="100000"/>
              <a:defRPr sz="1800"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" name="Shape 38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" name="Shape 39"/>
          <p:cNvSpPr txBox="1"/>
          <p:nvPr>
            <p:ph type="title"/>
          </p:nvPr>
        </p:nvSpPr>
        <p:spPr>
          <a:xfrm>
            <a:off x="226077" y="357800"/>
            <a:ext cx="2808000" cy="953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6000"/>
            </a:lvl1pPr>
            <a:lvl2pPr lvl="1">
              <a:spcBef>
                <a:spcPts val="0"/>
              </a:spcBef>
              <a:buSzPct val="100000"/>
              <a:defRPr sz="6000"/>
            </a:lvl2pPr>
            <a:lvl3pPr lvl="2">
              <a:spcBef>
                <a:spcPts val="0"/>
              </a:spcBef>
              <a:buSzPct val="100000"/>
              <a:defRPr sz="6000"/>
            </a:lvl3pPr>
            <a:lvl4pPr lvl="3">
              <a:spcBef>
                <a:spcPts val="0"/>
              </a:spcBef>
              <a:buSzPct val="100000"/>
              <a:defRPr sz="6000"/>
            </a:lvl4pPr>
            <a:lvl5pPr lvl="4">
              <a:spcBef>
                <a:spcPts val="0"/>
              </a:spcBef>
              <a:buSzPct val="100000"/>
              <a:defRPr sz="6000"/>
            </a:lvl5pPr>
            <a:lvl6pPr lvl="5">
              <a:spcBef>
                <a:spcPts val="0"/>
              </a:spcBef>
              <a:buSzPct val="100000"/>
              <a:defRPr sz="6000"/>
            </a:lvl6pPr>
            <a:lvl7pPr lvl="6">
              <a:spcBef>
                <a:spcPts val="0"/>
              </a:spcBef>
              <a:buSzPct val="100000"/>
              <a:defRPr sz="6000"/>
            </a:lvl7pPr>
            <a:lvl8pPr lvl="7">
              <a:spcBef>
                <a:spcPts val="0"/>
              </a:spcBef>
              <a:buSzPct val="100000"/>
              <a:defRPr sz="6000"/>
            </a:lvl8pPr>
            <a:lvl9pPr lvl="8">
              <a:spcBef>
                <a:spcPts val="0"/>
              </a:spcBef>
              <a:buSzPct val="100000"/>
              <a:defRPr sz="6000"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8" name="Shape 4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" type="subTitle"/>
          </p:nvPr>
        </p:nvSpPr>
        <p:spPr>
          <a:xfrm>
            <a:off x="265500" y="2779466"/>
            <a:ext cx="4045200" cy="12350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50" name="Shape 50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1.png"/><Relationship Id="rId4" Type="http://schemas.openxmlformats.org/officeDocument/2006/relationships/image" Target="../media/image0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1.png"/><Relationship Id="rId4" Type="http://schemas.openxmlformats.org/officeDocument/2006/relationships/image" Target="../media/image12.jpg"/><Relationship Id="rId11" Type="http://schemas.openxmlformats.org/officeDocument/2006/relationships/image" Target="../media/image19.jpg"/><Relationship Id="rId10" Type="http://schemas.openxmlformats.org/officeDocument/2006/relationships/image" Target="../media/image14.png"/><Relationship Id="rId12" Type="http://schemas.openxmlformats.org/officeDocument/2006/relationships/image" Target="../media/image17.png"/><Relationship Id="rId9" Type="http://schemas.openxmlformats.org/officeDocument/2006/relationships/image" Target="../media/image15.png"/><Relationship Id="rId5" Type="http://schemas.openxmlformats.org/officeDocument/2006/relationships/image" Target="../media/image08.png"/><Relationship Id="rId6" Type="http://schemas.openxmlformats.org/officeDocument/2006/relationships/image" Target="../media/image10.png"/><Relationship Id="rId7" Type="http://schemas.openxmlformats.org/officeDocument/2006/relationships/image" Target="../media/image13.png"/><Relationship Id="rId8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1.png"/><Relationship Id="rId4" Type="http://schemas.openxmlformats.org/officeDocument/2006/relationships/image" Target="../media/image16.png"/><Relationship Id="rId10" Type="http://schemas.openxmlformats.org/officeDocument/2006/relationships/image" Target="../media/image21.png"/><Relationship Id="rId9" Type="http://schemas.openxmlformats.org/officeDocument/2006/relationships/image" Target="../media/image22.png"/><Relationship Id="rId5" Type="http://schemas.openxmlformats.org/officeDocument/2006/relationships/image" Target="../media/image18.png"/><Relationship Id="rId6" Type="http://schemas.openxmlformats.org/officeDocument/2006/relationships/image" Target="../media/image20.jpg"/><Relationship Id="rId7" Type="http://schemas.openxmlformats.org/officeDocument/2006/relationships/image" Target="../media/image59.png"/><Relationship Id="rId8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1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01.png"/><Relationship Id="rId4" Type="http://schemas.openxmlformats.org/officeDocument/2006/relationships/image" Target="../media/image12.jpg"/><Relationship Id="rId10" Type="http://schemas.openxmlformats.org/officeDocument/2006/relationships/image" Target="../media/image30.png"/><Relationship Id="rId9" Type="http://schemas.openxmlformats.org/officeDocument/2006/relationships/image" Target="../media/image27.png"/><Relationship Id="rId5" Type="http://schemas.openxmlformats.org/officeDocument/2006/relationships/image" Target="../media/image08.png"/><Relationship Id="rId6" Type="http://schemas.openxmlformats.org/officeDocument/2006/relationships/image" Target="../media/image31.png"/><Relationship Id="rId7" Type="http://schemas.openxmlformats.org/officeDocument/2006/relationships/image" Target="../media/image26.png"/><Relationship Id="rId8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image" Target="../media/image37.png"/><Relationship Id="rId10" Type="http://schemas.openxmlformats.org/officeDocument/2006/relationships/hyperlink" Target="https://twitter.com/cobblesandhills" TargetMode="External"/><Relationship Id="rId13" Type="http://schemas.openxmlformats.org/officeDocument/2006/relationships/hyperlink" Target="https://www.crunchbase.com/organization/netgamix-inc#/entity" TargetMode="External"/><Relationship Id="rId12" Type="http://schemas.openxmlformats.org/officeDocument/2006/relationships/image" Target="../media/image5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1.png"/><Relationship Id="rId4" Type="http://schemas.openxmlformats.org/officeDocument/2006/relationships/image" Target="../media/image29.png"/><Relationship Id="rId9" Type="http://schemas.openxmlformats.org/officeDocument/2006/relationships/image" Target="../media/image13.png"/><Relationship Id="rId15" Type="http://schemas.openxmlformats.org/officeDocument/2006/relationships/image" Target="../media/image38.gif"/><Relationship Id="rId14" Type="http://schemas.openxmlformats.org/officeDocument/2006/relationships/image" Target="../media/image36.png"/><Relationship Id="rId16" Type="http://schemas.openxmlformats.org/officeDocument/2006/relationships/image" Target="../media/image44.png"/><Relationship Id="rId5" Type="http://schemas.openxmlformats.org/officeDocument/2006/relationships/image" Target="../media/image35.png"/><Relationship Id="rId6" Type="http://schemas.openxmlformats.org/officeDocument/2006/relationships/image" Target="../media/image33.png"/><Relationship Id="rId7" Type="http://schemas.openxmlformats.org/officeDocument/2006/relationships/image" Target="../media/image32.png"/><Relationship Id="rId8" Type="http://schemas.openxmlformats.org/officeDocument/2006/relationships/image" Target="../media/image3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01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jpg"/><Relationship Id="rId7" Type="http://schemas.openxmlformats.org/officeDocument/2006/relationships/image" Target="../media/image42.png"/></Relationships>
</file>

<file path=ppt/slides/_rels/slide21.xml.rels><?xml version="1.0" encoding="UTF-8" standalone="yes"?><Relationships xmlns="http://schemas.openxmlformats.org/package/2006/relationships"><Relationship Id="rId10" Type="http://schemas.openxmlformats.org/officeDocument/2006/relationships/image" Target="../media/image48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00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Relationship Id="rId5" Type="http://schemas.openxmlformats.org/officeDocument/2006/relationships/image" Target="../media/image63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0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01.png"/><Relationship Id="rId4" Type="http://schemas.openxmlformats.org/officeDocument/2006/relationships/image" Target="../media/image5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0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png"/><Relationship Id="rId4" Type="http://schemas.openxmlformats.org/officeDocument/2006/relationships/image" Target="../media/image47.png"/><Relationship Id="rId5" Type="http://schemas.openxmlformats.org/officeDocument/2006/relationships/image" Target="../media/image66.png"/><Relationship Id="rId6" Type="http://schemas.openxmlformats.org/officeDocument/2006/relationships/image" Target="../media/image64.png"/><Relationship Id="rId7" Type="http://schemas.openxmlformats.org/officeDocument/2006/relationships/image" Target="../media/image6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9.png"/><Relationship Id="rId4" Type="http://schemas.openxmlformats.org/officeDocument/2006/relationships/image" Target="../media/image5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9.png"/><Relationship Id="rId4" Type="http://schemas.openxmlformats.org/officeDocument/2006/relationships/hyperlink" Target="https://academic.oup.com/esr/article-abstract/28/3/344/544542/Embedded-Play-Economic-and-Social-Motivations-for?redirectedFrom=fulltext" TargetMode="External"/><Relationship Id="rId5" Type="http://schemas.openxmlformats.org/officeDocument/2006/relationships/image" Target="../media/image5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png"/><Relationship Id="rId4" Type="http://schemas.openxmlformats.org/officeDocument/2006/relationships/image" Target="../media/image0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4.png"/><Relationship Id="rId4" Type="http://schemas.openxmlformats.org/officeDocument/2006/relationships/image" Target="../media/image0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1.png"/><Relationship Id="rId4" Type="http://schemas.openxmlformats.org/officeDocument/2006/relationships/hyperlink" Target="http://byron-lafleur-0xzd.squarespace.com/shop/la-fleurs-world-lottery-almanac" TargetMode="External"/><Relationship Id="rId5" Type="http://schemas.openxmlformats.org/officeDocument/2006/relationships/hyperlink" Target="http://www.selae.es/es/web-corporativa/quienes-somos/memoria-anual/memoria-anual.info" TargetMode="External"/><Relationship Id="rId6" Type="http://schemas.openxmlformats.org/officeDocument/2006/relationships/hyperlink" Target="https://academic.oup.com/esr/article-abstract/28/3/344/544542/Embedded-Play-Economic-and-Social-Motivations-for?redirectedFrom=fulltext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1110 - SocialBets - Horizontal logo - 1000x260.png"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1938" y="1795749"/>
            <a:ext cx="6080123" cy="155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1423350" y="3883525"/>
            <a:ext cx="6297300" cy="7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Play lottery with your friends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make money since day 1 and we are growing 10% on average every week</a:t>
            </a:r>
          </a:p>
        </p:txBody>
      </p:sp>
      <p:cxnSp>
        <p:nvCxnSpPr>
          <p:cNvPr id="194" name="Shape 194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195" name="Shape 1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.png" id="196" name="Shape 1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4975" y="943750"/>
            <a:ext cx="8354049" cy="359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have achieved important milestones since our last round (December 2015) </a:t>
            </a:r>
          </a:p>
        </p:txBody>
      </p:sp>
      <p:cxnSp>
        <p:nvCxnSpPr>
          <p:cNvPr id="202" name="Shape 202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203" name="Shape 2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4" name="Shape 204"/>
          <p:cNvCxnSpPr/>
          <p:nvPr/>
        </p:nvCxnSpPr>
        <p:spPr>
          <a:xfrm>
            <a:off x="212350" y="2571750"/>
            <a:ext cx="8493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grpSp>
        <p:nvGrpSpPr>
          <p:cNvPr id="205" name="Shape 205"/>
          <p:cNvGrpSpPr/>
          <p:nvPr/>
        </p:nvGrpSpPr>
        <p:grpSpPr>
          <a:xfrm>
            <a:off x="704250" y="2491675"/>
            <a:ext cx="142200" cy="142200"/>
            <a:chOff x="704250" y="2491675"/>
            <a:chExt cx="142200" cy="142200"/>
          </a:xfrm>
        </p:grpSpPr>
        <p:sp>
          <p:nvSpPr>
            <p:cNvPr id="206" name="Shape 206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08" name="Shape 208"/>
          <p:cNvSpPr/>
          <p:nvPr/>
        </p:nvSpPr>
        <p:spPr>
          <a:xfrm>
            <a:off x="104350" y="2508775"/>
            <a:ext cx="108000" cy="1080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209" name="Shape 209"/>
          <p:cNvCxnSpPr/>
          <p:nvPr/>
        </p:nvCxnSpPr>
        <p:spPr>
          <a:xfrm>
            <a:off x="775350" y="1445125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210" name="Shape 210"/>
          <p:cNvSpPr/>
          <p:nvPr/>
        </p:nvSpPr>
        <p:spPr>
          <a:xfrm>
            <a:off x="748650" y="13920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107550" y="1085325"/>
            <a:ext cx="15087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New legal model</a:t>
            </a:r>
          </a:p>
        </p:txBody>
      </p:sp>
      <p:grpSp>
        <p:nvGrpSpPr>
          <p:cNvPr id="212" name="Shape 212"/>
          <p:cNvGrpSpPr/>
          <p:nvPr/>
        </p:nvGrpSpPr>
        <p:grpSpPr>
          <a:xfrm>
            <a:off x="1235125" y="2491675"/>
            <a:ext cx="142200" cy="142200"/>
            <a:chOff x="704250" y="2491675"/>
            <a:chExt cx="142200" cy="142200"/>
          </a:xfrm>
        </p:grpSpPr>
        <p:sp>
          <p:nvSpPr>
            <p:cNvPr id="213" name="Shape 213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15" name="Shape 215"/>
          <p:cNvCxnSpPr/>
          <p:nvPr/>
        </p:nvCxnSpPr>
        <p:spPr>
          <a:xfrm>
            <a:off x="1306225" y="2669850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216" name="Shape 216"/>
          <p:cNvSpPr/>
          <p:nvPr/>
        </p:nvSpPr>
        <p:spPr>
          <a:xfrm>
            <a:off x="1279525" y="36634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7" name="Shape 217"/>
          <p:cNvSpPr/>
          <p:nvPr/>
        </p:nvSpPr>
        <p:spPr>
          <a:xfrm>
            <a:off x="551875" y="3752525"/>
            <a:ext cx="15087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Product rebuilt</a:t>
            </a:r>
          </a:p>
        </p:txBody>
      </p:sp>
      <p:sp>
        <p:nvSpPr>
          <p:cNvPr id="218" name="Shape 218"/>
          <p:cNvSpPr/>
          <p:nvPr/>
        </p:nvSpPr>
        <p:spPr>
          <a:xfrm>
            <a:off x="1179050" y="2669850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Available in every relevant platform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3x development speed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Innovative technology and design to overcome betting limitations</a:t>
            </a:r>
          </a:p>
        </p:txBody>
      </p:sp>
      <p:sp>
        <p:nvSpPr>
          <p:cNvPr id="219" name="Shape 219"/>
          <p:cNvSpPr/>
          <p:nvPr/>
        </p:nvSpPr>
        <p:spPr>
          <a:xfrm>
            <a:off x="628050" y="1471612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Lottery stores marketplace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Robust and versatile</a:t>
            </a:r>
          </a:p>
        </p:txBody>
      </p:sp>
      <p:grpSp>
        <p:nvGrpSpPr>
          <p:cNvPr id="220" name="Shape 220"/>
          <p:cNvGrpSpPr/>
          <p:nvPr/>
        </p:nvGrpSpPr>
        <p:grpSpPr>
          <a:xfrm>
            <a:off x="3041025" y="2491675"/>
            <a:ext cx="142200" cy="142200"/>
            <a:chOff x="704250" y="2491675"/>
            <a:chExt cx="142200" cy="142200"/>
          </a:xfrm>
        </p:grpSpPr>
        <p:sp>
          <p:nvSpPr>
            <p:cNvPr id="221" name="Shape 221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22" name="Shape 222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23" name="Shape 223"/>
          <p:cNvCxnSpPr/>
          <p:nvPr/>
        </p:nvCxnSpPr>
        <p:spPr>
          <a:xfrm>
            <a:off x="3112125" y="1445125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224" name="Shape 224"/>
          <p:cNvSpPr/>
          <p:nvPr/>
        </p:nvSpPr>
        <p:spPr>
          <a:xfrm>
            <a:off x="3085425" y="13920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215725" y="1085325"/>
            <a:ext cx="17907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10% weekly growth</a:t>
            </a:r>
          </a:p>
        </p:txBody>
      </p:sp>
      <p:sp>
        <p:nvSpPr>
          <p:cNvPr id="226" name="Shape 226"/>
          <p:cNvSpPr/>
          <p:nvPr/>
        </p:nvSpPr>
        <p:spPr>
          <a:xfrm>
            <a:off x="2964825" y="1471612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Unlocked several growth levers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Acquisition costs kept down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Creative solutions to avoid gambling limitations</a:t>
            </a:r>
          </a:p>
        </p:txBody>
      </p:sp>
      <p:grpSp>
        <p:nvGrpSpPr>
          <p:cNvPr id="227" name="Shape 227"/>
          <p:cNvGrpSpPr/>
          <p:nvPr/>
        </p:nvGrpSpPr>
        <p:grpSpPr>
          <a:xfrm>
            <a:off x="4436600" y="2491675"/>
            <a:ext cx="142200" cy="142200"/>
            <a:chOff x="704250" y="2491675"/>
            <a:chExt cx="142200" cy="142200"/>
          </a:xfrm>
        </p:grpSpPr>
        <p:sp>
          <p:nvSpPr>
            <p:cNvPr id="228" name="Shape 228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29" name="Shape 229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30" name="Shape 230"/>
          <p:cNvCxnSpPr/>
          <p:nvPr/>
        </p:nvCxnSpPr>
        <p:spPr>
          <a:xfrm>
            <a:off x="4507700" y="2669850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231" name="Shape 231"/>
          <p:cNvSpPr/>
          <p:nvPr/>
        </p:nvSpPr>
        <p:spPr>
          <a:xfrm>
            <a:off x="4481000" y="36634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3409350" y="3752525"/>
            <a:ext cx="22650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Key customers/partners</a:t>
            </a:r>
          </a:p>
        </p:txBody>
      </p:sp>
      <p:sp>
        <p:nvSpPr>
          <p:cNvPr id="233" name="Shape 233"/>
          <p:cNvSpPr/>
          <p:nvPr/>
        </p:nvSpPr>
        <p:spPr>
          <a:xfrm>
            <a:off x="4380525" y="2669850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Handled Christmas lottery from established companies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Fundraising campaigns for relevant NGOs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Affiliate partnership with Internet leaders</a:t>
            </a:r>
          </a:p>
        </p:txBody>
      </p:sp>
      <p:grpSp>
        <p:nvGrpSpPr>
          <p:cNvPr id="234" name="Shape 234"/>
          <p:cNvGrpSpPr/>
          <p:nvPr/>
        </p:nvGrpSpPr>
        <p:grpSpPr>
          <a:xfrm>
            <a:off x="6569700" y="2491675"/>
            <a:ext cx="142200" cy="142200"/>
            <a:chOff x="704250" y="2491675"/>
            <a:chExt cx="142200" cy="142200"/>
          </a:xfrm>
        </p:grpSpPr>
        <p:sp>
          <p:nvSpPr>
            <p:cNvPr id="235" name="Shape 235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36" name="Shape 236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37" name="Shape 237"/>
          <p:cNvCxnSpPr/>
          <p:nvPr/>
        </p:nvCxnSpPr>
        <p:spPr>
          <a:xfrm>
            <a:off x="6640800" y="1445125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238" name="Shape 238"/>
          <p:cNvSpPr/>
          <p:nvPr/>
        </p:nvSpPr>
        <p:spPr>
          <a:xfrm>
            <a:off x="6614100" y="13920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5435100" y="1085325"/>
            <a:ext cx="27048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Co-ownership of lottery license</a:t>
            </a:r>
          </a:p>
        </p:txBody>
      </p:sp>
      <p:sp>
        <p:nvSpPr>
          <p:cNvPr id="240" name="Shape 240"/>
          <p:cNvSpPr/>
          <p:nvPr/>
        </p:nvSpPr>
        <p:spPr>
          <a:xfrm>
            <a:off x="6493500" y="1471612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100% profit from sales through the app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Partnership with current lottery store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Some relevant companies have used SocialBets in different ways</a:t>
            </a:r>
          </a:p>
        </p:txBody>
      </p:sp>
      <p:cxnSp>
        <p:nvCxnSpPr>
          <p:cNvPr id="246" name="Shape 246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247" name="Shape 2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8" name="Shape 248"/>
          <p:cNvGrpSpPr/>
          <p:nvPr/>
        </p:nvGrpSpPr>
        <p:grpSpPr>
          <a:xfrm>
            <a:off x="254812" y="763600"/>
            <a:ext cx="4189691" cy="489000"/>
            <a:chOff x="5669675" y="958800"/>
            <a:chExt cx="4189691" cy="489000"/>
          </a:xfrm>
        </p:grpSpPr>
        <p:sp>
          <p:nvSpPr>
            <p:cNvPr id="249" name="Shape 249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>
              <a:off x="6002266" y="958800"/>
              <a:ext cx="38571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Raise funds for NGOs</a:t>
              </a:r>
            </a:p>
          </p:txBody>
        </p:sp>
      </p:grpSp>
      <p:grpSp>
        <p:nvGrpSpPr>
          <p:cNvPr id="251" name="Shape 251"/>
          <p:cNvGrpSpPr/>
          <p:nvPr/>
        </p:nvGrpSpPr>
        <p:grpSpPr>
          <a:xfrm>
            <a:off x="254812" y="2981100"/>
            <a:ext cx="4189691" cy="489000"/>
            <a:chOff x="5669675" y="958800"/>
            <a:chExt cx="4189691" cy="489000"/>
          </a:xfrm>
        </p:grpSpPr>
        <p:sp>
          <p:nvSpPr>
            <p:cNvPr id="252" name="Shape 252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6002266" y="958800"/>
              <a:ext cx="38571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Affiliate marketing campaigns</a:t>
              </a:r>
            </a:p>
          </p:txBody>
        </p:sp>
      </p:grpSp>
      <p:grpSp>
        <p:nvGrpSpPr>
          <p:cNvPr id="254" name="Shape 254"/>
          <p:cNvGrpSpPr/>
          <p:nvPr/>
        </p:nvGrpSpPr>
        <p:grpSpPr>
          <a:xfrm>
            <a:off x="4703983" y="763600"/>
            <a:ext cx="4189691" cy="489000"/>
            <a:chOff x="5669675" y="958800"/>
            <a:chExt cx="4189691" cy="489000"/>
          </a:xfrm>
        </p:grpSpPr>
        <p:sp>
          <p:nvSpPr>
            <p:cNvPr id="255" name="Shape 255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6002266" y="958800"/>
              <a:ext cx="38571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Christmas lottery</a:t>
              </a:r>
            </a:p>
          </p:txBody>
        </p:sp>
      </p:grpSp>
      <p:pic>
        <p:nvPicPr>
          <p:cNvPr descr="wazy-park-logo-blog.jpg" id="257" name="Shape 2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037" y="3450112"/>
            <a:ext cx="767700" cy="767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p_c2_fcs_hd4s.png" id="258" name="Shape 2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0053" y="3628722"/>
            <a:ext cx="1847197" cy="41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88296" y="1955248"/>
            <a:ext cx="1185752" cy="32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/>
          <p:cNvPicPr preferRelativeResize="0"/>
          <p:nvPr/>
        </p:nvPicPr>
        <p:blipFill rotWithShape="1">
          <a:blip r:embed="rId7">
            <a:alphaModFix/>
          </a:blip>
          <a:srcRect b="8984" l="8255" r="8188" t="61576"/>
          <a:stretch/>
        </p:blipFill>
        <p:spPr>
          <a:xfrm>
            <a:off x="5551899" y="2474724"/>
            <a:ext cx="1121700" cy="395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34034" y="1474312"/>
            <a:ext cx="1121690" cy="254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/>
          <p:cNvPicPr preferRelativeResize="0"/>
          <p:nvPr/>
        </p:nvPicPr>
        <p:blipFill rotWithShape="1">
          <a:blip r:embed="rId9">
            <a:alphaModFix/>
          </a:blip>
          <a:srcRect b="35738" l="0" r="0" t="34967"/>
          <a:stretch/>
        </p:blipFill>
        <p:spPr>
          <a:xfrm>
            <a:off x="7042264" y="3296324"/>
            <a:ext cx="1660384" cy="32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/>
          <p:cNvPicPr preferRelativeResize="0"/>
          <p:nvPr/>
        </p:nvPicPr>
        <p:blipFill rotWithShape="1">
          <a:blip r:embed="rId10">
            <a:alphaModFix/>
          </a:blip>
          <a:srcRect b="25725" l="13256" r="14852" t="26053"/>
          <a:stretch/>
        </p:blipFill>
        <p:spPr>
          <a:xfrm>
            <a:off x="5475700" y="3664521"/>
            <a:ext cx="1121700" cy="394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 rotWithShape="1">
          <a:blip r:embed="rId11">
            <a:alphaModFix/>
          </a:blip>
          <a:srcRect b="17447" l="9388" r="5801" t="12876"/>
          <a:stretch/>
        </p:blipFill>
        <p:spPr>
          <a:xfrm>
            <a:off x="749349" y="1348972"/>
            <a:ext cx="1631874" cy="534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/>
          <p:cNvPicPr preferRelativeResize="0"/>
          <p:nvPr/>
        </p:nvPicPr>
        <p:blipFill rotWithShape="1">
          <a:blip r:embed="rId12">
            <a:alphaModFix/>
          </a:blip>
          <a:srcRect b="5285" l="0" r="0" t="15115"/>
          <a:stretch/>
        </p:blipFill>
        <p:spPr>
          <a:xfrm>
            <a:off x="1850950" y="2390359"/>
            <a:ext cx="1631874" cy="32380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/>
          <p:cNvSpPr/>
          <p:nvPr/>
        </p:nvSpPr>
        <p:spPr>
          <a:xfrm>
            <a:off x="832325" y="1958005"/>
            <a:ext cx="25743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200.000 € contract closed for 2016</a:t>
            </a:r>
          </a:p>
        </p:txBody>
      </p:sp>
      <p:sp>
        <p:nvSpPr>
          <p:cNvPr id="267" name="Shape 267"/>
          <p:cNvSpPr/>
          <p:nvPr/>
        </p:nvSpPr>
        <p:spPr>
          <a:xfrm>
            <a:off x="1152975" y="2704055"/>
            <a:ext cx="25743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Successful pilot completed</a:t>
            </a:r>
          </a:p>
        </p:txBody>
      </p:sp>
      <p:sp>
        <p:nvSpPr>
          <p:cNvPr id="268" name="Shape 268"/>
          <p:cNvSpPr/>
          <p:nvPr/>
        </p:nvSpPr>
        <p:spPr>
          <a:xfrm>
            <a:off x="5552700" y="2869925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6.380 € sold</a:t>
            </a:r>
          </a:p>
        </p:txBody>
      </p:sp>
      <p:sp>
        <p:nvSpPr>
          <p:cNvPr id="269" name="Shape 269"/>
          <p:cNvSpPr/>
          <p:nvPr/>
        </p:nvSpPr>
        <p:spPr>
          <a:xfrm>
            <a:off x="7352350" y="3628725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.320 € sold</a:t>
            </a:r>
          </a:p>
        </p:txBody>
      </p:sp>
      <p:sp>
        <p:nvSpPr>
          <p:cNvPr id="270" name="Shape 270"/>
          <p:cNvSpPr/>
          <p:nvPr/>
        </p:nvSpPr>
        <p:spPr>
          <a:xfrm>
            <a:off x="5552700" y="1736312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.860 € sold</a:t>
            </a:r>
          </a:p>
        </p:txBody>
      </p:sp>
      <p:sp>
        <p:nvSpPr>
          <p:cNvPr id="271" name="Shape 271"/>
          <p:cNvSpPr/>
          <p:nvPr/>
        </p:nvSpPr>
        <p:spPr>
          <a:xfrm>
            <a:off x="7352350" y="2279050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1.440</a:t>
            </a: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€ sold</a:t>
            </a:r>
          </a:p>
        </p:txBody>
      </p:sp>
      <p:sp>
        <p:nvSpPr>
          <p:cNvPr id="272" name="Shape 272"/>
          <p:cNvSpPr/>
          <p:nvPr/>
        </p:nvSpPr>
        <p:spPr>
          <a:xfrm>
            <a:off x="5475700" y="4092050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2.260 </a:t>
            </a: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€ sold</a:t>
            </a:r>
          </a:p>
        </p:txBody>
      </p:sp>
      <p:sp>
        <p:nvSpPr>
          <p:cNvPr id="273" name="Shape 273"/>
          <p:cNvSpPr/>
          <p:nvPr/>
        </p:nvSpPr>
        <p:spPr>
          <a:xfrm>
            <a:off x="2382800" y="4039200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4.135 users</a:t>
            </a:r>
          </a:p>
        </p:txBody>
      </p:sp>
      <p:sp>
        <p:nvSpPr>
          <p:cNvPr id="274" name="Shape 274"/>
          <p:cNvSpPr/>
          <p:nvPr/>
        </p:nvSpPr>
        <p:spPr>
          <a:xfrm>
            <a:off x="830050" y="4144550"/>
            <a:ext cx="11217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927 users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have had great reception from media and startup community </a:t>
            </a:r>
          </a:p>
        </p:txBody>
      </p:sp>
      <p:cxnSp>
        <p:nvCxnSpPr>
          <p:cNvPr id="280" name="Shape 280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281" name="Shape 2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2" name="Shape 282"/>
          <p:cNvGrpSpPr/>
          <p:nvPr/>
        </p:nvGrpSpPr>
        <p:grpSpPr>
          <a:xfrm>
            <a:off x="254812" y="763600"/>
            <a:ext cx="4189691" cy="489000"/>
            <a:chOff x="5669675" y="958800"/>
            <a:chExt cx="4189691" cy="489000"/>
          </a:xfrm>
        </p:grpSpPr>
        <p:sp>
          <p:nvSpPr>
            <p:cNvPr id="283" name="Shape 283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284" name="Shape 284"/>
            <p:cNvSpPr/>
            <p:nvPr/>
          </p:nvSpPr>
          <p:spPr>
            <a:xfrm>
              <a:off x="6002266" y="958800"/>
              <a:ext cx="38571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Investors and advisors</a:t>
              </a:r>
            </a:p>
          </p:txBody>
        </p:sp>
      </p:grpSp>
      <p:grpSp>
        <p:nvGrpSpPr>
          <p:cNvPr id="285" name="Shape 285"/>
          <p:cNvGrpSpPr/>
          <p:nvPr/>
        </p:nvGrpSpPr>
        <p:grpSpPr>
          <a:xfrm>
            <a:off x="254812" y="3044900"/>
            <a:ext cx="4189691" cy="489000"/>
            <a:chOff x="5669675" y="958800"/>
            <a:chExt cx="4189691" cy="489000"/>
          </a:xfrm>
        </p:grpSpPr>
        <p:sp>
          <p:nvSpPr>
            <p:cNvPr id="286" name="Shape 286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6002266" y="958800"/>
              <a:ext cx="38571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Recognition and media presence</a:t>
              </a:r>
            </a:p>
          </p:txBody>
        </p:sp>
      </p:grpSp>
      <p:grpSp>
        <p:nvGrpSpPr>
          <p:cNvPr id="288" name="Shape 288"/>
          <p:cNvGrpSpPr/>
          <p:nvPr/>
        </p:nvGrpSpPr>
        <p:grpSpPr>
          <a:xfrm>
            <a:off x="251800" y="1243949"/>
            <a:ext cx="2165100" cy="1800950"/>
            <a:chOff x="4986050" y="716999"/>
            <a:chExt cx="2165100" cy="1800950"/>
          </a:xfrm>
        </p:grpSpPr>
        <p:pic>
          <p:nvPicPr>
            <p:cNvPr descr="josé_maría_torroja.png" id="289" name="Shape 28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571062" y="716999"/>
              <a:ext cx="995074" cy="10007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0" name="Shape 290"/>
            <p:cNvSpPr/>
            <p:nvPr/>
          </p:nvSpPr>
          <p:spPr>
            <a:xfrm>
              <a:off x="4986050" y="1713950"/>
              <a:ext cx="2165100" cy="80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José María Torroja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(Angel Investor at TouristEye, Ducksboard and Gigas)</a:t>
              </a:r>
            </a:p>
          </p:txBody>
        </p:sp>
      </p:grpSp>
      <p:grpSp>
        <p:nvGrpSpPr>
          <p:cNvPr id="291" name="Shape 291"/>
          <p:cNvGrpSpPr/>
          <p:nvPr/>
        </p:nvGrpSpPr>
        <p:grpSpPr>
          <a:xfrm>
            <a:off x="2364815" y="1244783"/>
            <a:ext cx="2165099" cy="1799282"/>
            <a:chOff x="2279400" y="1245617"/>
            <a:chExt cx="2165100" cy="1799282"/>
          </a:xfrm>
        </p:grpSpPr>
        <p:pic>
          <p:nvPicPr>
            <p:cNvPr descr="cristobal_viedma.png" id="292" name="Shape 29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864412" y="1245617"/>
              <a:ext cx="995074" cy="9990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3" name="Shape 293"/>
            <p:cNvSpPr/>
            <p:nvPr/>
          </p:nvSpPr>
          <p:spPr>
            <a:xfrm>
              <a:off x="2279400" y="2240900"/>
              <a:ext cx="2165100" cy="80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Cristóbal Viedma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(Founder Monkimun)</a:t>
              </a:r>
            </a:p>
          </p:txBody>
        </p:sp>
      </p:grpSp>
      <p:pic>
        <p:nvPicPr>
          <p:cNvPr descr="logo_seedrocket_peq.jpg" id="294" name="Shape 294"/>
          <p:cNvPicPr preferRelativeResize="0"/>
          <p:nvPr/>
        </p:nvPicPr>
        <p:blipFill rotWithShape="1">
          <a:blip r:embed="rId6">
            <a:alphaModFix/>
          </a:blip>
          <a:srcRect b="28614" l="0" r="0" t="25196"/>
          <a:stretch/>
        </p:blipFill>
        <p:spPr>
          <a:xfrm>
            <a:off x="4325431" y="1710587"/>
            <a:ext cx="2666051" cy="410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ighres_371307942.jpeg" id="295" name="Shape 295"/>
          <p:cNvPicPr preferRelativeResize="0"/>
          <p:nvPr/>
        </p:nvPicPr>
        <p:blipFill rotWithShape="1">
          <a:blip r:embed="rId7">
            <a:alphaModFix/>
          </a:blip>
          <a:srcRect b="7009" l="4468" r="5449" t="12234"/>
          <a:stretch/>
        </p:blipFill>
        <p:spPr>
          <a:xfrm>
            <a:off x="7320399" y="1600900"/>
            <a:ext cx="1438073" cy="6298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6" name="Shape 296"/>
          <p:cNvGrpSpPr/>
          <p:nvPr/>
        </p:nvGrpSpPr>
        <p:grpSpPr>
          <a:xfrm>
            <a:off x="137000" y="3819207"/>
            <a:ext cx="2280000" cy="965217"/>
            <a:chOff x="350074" y="3655419"/>
            <a:chExt cx="2280000" cy="965217"/>
          </a:xfrm>
        </p:grpSpPr>
        <p:pic>
          <p:nvPicPr>
            <p:cNvPr descr="logo-jdigital.png" id="297" name="Shape 29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52074" y="3655419"/>
              <a:ext cx="2165100" cy="3428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8" name="Shape 298"/>
            <p:cNvSpPr/>
            <p:nvPr/>
          </p:nvSpPr>
          <p:spPr>
            <a:xfrm>
              <a:off x="350074" y="4131636"/>
              <a:ext cx="22800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Winner Jdigital contest for startups and innovation</a:t>
              </a:r>
            </a:p>
          </p:txBody>
        </p:sp>
      </p:grpSp>
      <p:pic>
        <p:nvPicPr>
          <p:cNvPr descr="Group.png" id="299" name="Shape 29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86079" y="2986326"/>
            <a:ext cx="3981720" cy="10338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oup.png" id="300" name="Shape 30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70955" y="4024925"/>
            <a:ext cx="3664268" cy="96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Business model</a:t>
            </a:r>
          </a:p>
        </p:txBody>
      </p:sp>
      <p:sp>
        <p:nvSpPr>
          <p:cNvPr id="306" name="Shape 306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307" name="Shape 307"/>
          <p:cNvSpPr/>
          <p:nvPr/>
        </p:nvSpPr>
        <p:spPr>
          <a:xfrm>
            <a:off x="1021676" y="2853150"/>
            <a:ext cx="59850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Easy rule: LTV &gt; CAC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Our high retention rate allows us to have an increasing customer lifetime value (LTV)</a:t>
            </a:r>
          </a:p>
        </p:txBody>
      </p:sp>
      <p:cxnSp>
        <p:nvCxnSpPr>
          <p:cNvPr id="313" name="Shape 313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314" name="Shape 3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 txBox="1"/>
          <p:nvPr/>
        </p:nvSpPr>
        <p:spPr>
          <a:xfrm>
            <a:off x="6413100" y="3326975"/>
            <a:ext cx="543600" cy="1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(20%)</a:t>
            </a:r>
          </a:p>
        </p:txBody>
      </p:sp>
      <p:pic>
        <p:nvPicPr>
          <p:cNvPr descr="Actual LTV.png" id="316" name="Shape 3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562" y="640275"/>
            <a:ext cx="5017474" cy="2122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.png" id="317" name="Shape 3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575" y="2834925"/>
            <a:ext cx="5017417" cy="2122775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Shape 318"/>
          <p:cNvSpPr/>
          <p:nvPr/>
        </p:nvSpPr>
        <p:spPr>
          <a:xfrm>
            <a:off x="5869650" y="2444405"/>
            <a:ext cx="2574300" cy="25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make 4 - 6% profit on every sale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Despite sector’s restrictions, we have unlocked several growth levers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(CAC ~ 1.5 €)</a:t>
            </a:r>
          </a:p>
        </p:txBody>
      </p:sp>
      <p:cxnSp>
        <p:nvCxnSpPr>
          <p:cNvPr id="324" name="Shape 324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325" name="Shape 3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6" name="Shape 326"/>
          <p:cNvGrpSpPr/>
          <p:nvPr/>
        </p:nvGrpSpPr>
        <p:grpSpPr>
          <a:xfrm>
            <a:off x="254812" y="3624850"/>
            <a:ext cx="8736783" cy="489000"/>
            <a:chOff x="5669675" y="958800"/>
            <a:chExt cx="8736783" cy="489000"/>
          </a:xfrm>
        </p:grpSpPr>
        <p:sp>
          <p:nvSpPr>
            <p:cNvPr id="327" name="Shape 327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328" name="Shape 328"/>
            <p:cNvSpPr/>
            <p:nvPr/>
          </p:nvSpPr>
          <p:spPr>
            <a:xfrm>
              <a:off x="6002258" y="958800"/>
              <a:ext cx="84042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Viral (0 € per user)</a:t>
              </a:r>
            </a:p>
          </p:txBody>
        </p:sp>
      </p:grpSp>
      <p:grpSp>
        <p:nvGrpSpPr>
          <p:cNvPr id="329" name="Shape 329"/>
          <p:cNvGrpSpPr/>
          <p:nvPr/>
        </p:nvGrpSpPr>
        <p:grpSpPr>
          <a:xfrm>
            <a:off x="254812" y="2039456"/>
            <a:ext cx="8736783" cy="1444431"/>
            <a:chOff x="254812" y="2098531"/>
            <a:chExt cx="8736783" cy="1444431"/>
          </a:xfrm>
        </p:grpSpPr>
        <p:grpSp>
          <p:nvGrpSpPr>
            <p:cNvPr id="330" name="Shape 330"/>
            <p:cNvGrpSpPr/>
            <p:nvPr/>
          </p:nvGrpSpPr>
          <p:grpSpPr>
            <a:xfrm>
              <a:off x="254812" y="2098531"/>
              <a:ext cx="8736783" cy="489000"/>
              <a:chOff x="5669675" y="958800"/>
              <a:chExt cx="8736783" cy="489000"/>
            </a:xfrm>
          </p:grpSpPr>
          <p:sp>
            <p:nvSpPr>
              <p:cNvPr id="331" name="Shape 331"/>
              <p:cNvSpPr/>
              <p:nvPr/>
            </p:nvSpPr>
            <p:spPr>
              <a:xfrm>
                <a:off x="5669675" y="998100"/>
                <a:ext cx="239100" cy="410400"/>
              </a:xfrm>
              <a:prstGeom prst="chevron">
                <a:avLst>
                  <a:gd fmla="val 50000" name="adj"/>
                </a:avLst>
              </a:prstGeom>
              <a:solidFill>
                <a:srgbClr val="197A45"/>
              </a:solidFill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t/>
                </a:r>
                <a:endParaRPr>
                  <a:solidFill>
                    <a:srgbClr val="197A45"/>
                  </a:solidFill>
                </a:endParaRPr>
              </a:p>
            </p:txBody>
          </p:sp>
          <p:sp>
            <p:nvSpPr>
              <p:cNvPr id="332" name="Shape 332"/>
              <p:cNvSpPr/>
              <p:nvPr/>
            </p:nvSpPr>
            <p:spPr>
              <a:xfrm>
                <a:off x="6002258" y="958800"/>
                <a:ext cx="8404200" cy="48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 sz="1800">
                    <a:solidFill>
                      <a:schemeClr val="dk2"/>
                    </a:solidFill>
                    <a:latin typeface="Lato"/>
                    <a:ea typeface="Lato"/>
                    <a:cs typeface="Lato"/>
                    <a:sym typeface="Lato"/>
                  </a:rPr>
                  <a:t>Affiliate (0.5 € - 1.7 € per user)</a:t>
                </a:r>
              </a:p>
            </p:txBody>
          </p:sp>
        </p:grpSp>
        <p:pic>
          <p:nvPicPr>
            <p:cNvPr descr="wazy-park-logo-blog.jpg" id="333" name="Shape 3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49137" y="2647910"/>
              <a:ext cx="767700" cy="767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top_c2_fcs_hd4s.png" id="334" name="Shape 33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585040" y="2826522"/>
              <a:ext cx="1847197" cy="410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-playfulbet.png" id="335" name="Shape 335"/>
            <p:cNvPicPr preferRelativeResize="0"/>
            <p:nvPr/>
          </p:nvPicPr>
          <p:blipFill rotWithShape="1">
            <a:blip r:embed="rId6">
              <a:alphaModFix/>
            </a:blip>
            <a:srcRect b="25485" l="10062" r="9304" t="21297"/>
            <a:stretch/>
          </p:blipFill>
          <p:spPr>
            <a:xfrm>
              <a:off x="4900441" y="2787260"/>
              <a:ext cx="1481875" cy="4890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36" name="Shape 336"/>
            <p:cNvGrpSpPr/>
            <p:nvPr/>
          </p:nvGrpSpPr>
          <p:grpSpPr>
            <a:xfrm>
              <a:off x="6850519" y="2520558"/>
              <a:ext cx="1146000" cy="1022404"/>
              <a:chOff x="6617669" y="2865795"/>
              <a:chExt cx="1146000" cy="1022404"/>
            </a:xfrm>
          </p:grpSpPr>
          <p:pic>
            <p:nvPicPr>
              <p:cNvPr descr="logo_og.png" id="337" name="Shape 337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6806819" y="2865795"/>
                <a:ext cx="767699" cy="76769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8" name="Shape 338"/>
              <p:cNvSpPr/>
              <p:nvPr/>
            </p:nvSpPr>
            <p:spPr>
              <a:xfrm>
                <a:off x="6617669" y="3633500"/>
                <a:ext cx="1146000" cy="25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 algn="ctr">
                  <a:lnSpc>
                    <a:spcPct val="115000"/>
                  </a:lnSpc>
                  <a:spcBef>
                    <a:spcPts val="0"/>
                  </a:spcBef>
                  <a:buNone/>
                </a:pP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Comuniazo</a:t>
                </a:r>
              </a:p>
            </p:txBody>
          </p:sp>
        </p:grpSp>
      </p:grpSp>
      <p:grpSp>
        <p:nvGrpSpPr>
          <p:cNvPr id="339" name="Shape 339"/>
          <p:cNvGrpSpPr/>
          <p:nvPr/>
        </p:nvGrpSpPr>
        <p:grpSpPr>
          <a:xfrm>
            <a:off x="254812" y="687399"/>
            <a:ext cx="8736783" cy="1058693"/>
            <a:chOff x="254812" y="687399"/>
            <a:chExt cx="8736783" cy="1058693"/>
          </a:xfrm>
        </p:grpSpPr>
        <p:grpSp>
          <p:nvGrpSpPr>
            <p:cNvPr id="340" name="Shape 340"/>
            <p:cNvGrpSpPr/>
            <p:nvPr/>
          </p:nvGrpSpPr>
          <p:grpSpPr>
            <a:xfrm>
              <a:off x="254812" y="687400"/>
              <a:ext cx="8736783" cy="489000"/>
              <a:chOff x="5669675" y="958800"/>
              <a:chExt cx="8736783" cy="489000"/>
            </a:xfrm>
          </p:grpSpPr>
          <p:sp>
            <p:nvSpPr>
              <p:cNvPr id="341" name="Shape 341"/>
              <p:cNvSpPr/>
              <p:nvPr/>
            </p:nvSpPr>
            <p:spPr>
              <a:xfrm>
                <a:off x="5669675" y="998100"/>
                <a:ext cx="239100" cy="410400"/>
              </a:xfrm>
              <a:prstGeom prst="chevron">
                <a:avLst>
                  <a:gd fmla="val 50000" name="adj"/>
                </a:avLst>
              </a:prstGeom>
              <a:solidFill>
                <a:srgbClr val="197A45"/>
              </a:solidFill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t/>
                </a:r>
                <a:endParaRPr>
                  <a:solidFill>
                    <a:srgbClr val="197A45"/>
                  </a:solidFill>
                </a:endParaRPr>
              </a:p>
            </p:txBody>
          </p:sp>
          <p:sp>
            <p:nvSpPr>
              <p:cNvPr id="342" name="Shape 342"/>
              <p:cNvSpPr/>
              <p:nvPr/>
            </p:nvSpPr>
            <p:spPr>
              <a:xfrm>
                <a:off x="6002258" y="958800"/>
                <a:ext cx="8404200" cy="48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 sz="1800">
                    <a:solidFill>
                      <a:schemeClr val="dk2"/>
                    </a:solidFill>
                    <a:latin typeface="Lato"/>
                    <a:ea typeface="Lato"/>
                    <a:cs typeface="Lato"/>
                    <a:sym typeface="Lato"/>
                  </a:rPr>
                  <a:t>Paid acquisition</a:t>
                </a:r>
              </a:p>
            </p:txBody>
          </p:sp>
        </p:grpSp>
        <p:grpSp>
          <p:nvGrpSpPr>
            <p:cNvPr id="343" name="Shape 343"/>
            <p:cNvGrpSpPr/>
            <p:nvPr/>
          </p:nvGrpSpPr>
          <p:grpSpPr>
            <a:xfrm>
              <a:off x="1349150" y="1335618"/>
              <a:ext cx="1677375" cy="410474"/>
              <a:chOff x="1593250" y="1259418"/>
              <a:chExt cx="1677375" cy="410474"/>
            </a:xfrm>
          </p:grpSpPr>
          <p:pic>
            <p:nvPicPr>
              <p:cNvPr descr="FB-f-Logo__blue_58.png" id="344" name="Shape 344"/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1593250" y="1259418"/>
                <a:ext cx="410474" cy="41047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5" name="Shape 345"/>
              <p:cNvSpPr/>
              <p:nvPr/>
            </p:nvSpPr>
            <p:spPr>
              <a:xfrm>
                <a:off x="2003725" y="1337306"/>
                <a:ext cx="1266900" cy="25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 algn="ctr">
                  <a:lnSpc>
                    <a:spcPct val="115000"/>
                  </a:lnSpc>
                  <a:spcBef>
                    <a:spcPts val="0"/>
                  </a:spcBef>
                  <a:buNone/>
                </a:pP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0.9 € per user</a:t>
                </a:r>
              </a:p>
            </p:txBody>
          </p:sp>
        </p:grpSp>
        <p:grpSp>
          <p:nvGrpSpPr>
            <p:cNvPr id="346" name="Shape 346"/>
            <p:cNvGrpSpPr/>
            <p:nvPr/>
          </p:nvGrpSpPr>
          <p:grpSpPr>
            <a:xfrm>
              <a:off x="3782879" y="1335618"/>
              <a:ext cx="1657175" cy="410474"/>
              <a:chOff x="6399800" y="1179075"/>
              <a:chExt cx="1657175" cy="410475"/>
            </a:xfrm>
          </p:grpSpPr>
          <p:pic>
            <p:nvPicPr>
              <p:cNvPr descr="Twitter_Logo_White_On_Blue.png" id="347" name="Shape 347"/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6399800" y="1179075"/>
                <a:ext cx="410475" cy="4104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8" name="Shape 348"/>
              <p:cNvSpPr/>
              <p:nvPr/>
            </p:nvSpPr>
            <p:spPr>
              <a:xfrm>
                <a:off x="6790075" y="1256962"/>
                <a:ext cx="1266900" cy="25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 algn="ctr">
                  <a:lnSpc>
                    <a:spcPct val="115000"/>
                  </a:lnSpc>
                  <a:spcBef>
                    <a:spcPts val="0"/>
                  </a:spcBef>
                  <a:buNone/>
                </a:pP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5</a:t>
                </a: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 € per user</a:t>
                </a:r>
              </a:p>
            </p:txBody>
          </p:sp>
        </p:grpSp>
        <p:grpSp>
          <p:nvGrpSpPr>
            <p:cNvPr id="349" name="Shape 349"/>
            <p:cNvGrpSpPr/>
            <p:nvPr/>
          </p:nvGrpSpPr>
          <p:grpSpPr>
            <a:xfrm>
              <a:off x="6196408" y="1335618"/>
              <a:ext cx="2454242" cy="410474"/>
              <a:chOff x="5602733" y="1295400"/>
              <a:chExt cx="2454242" cy="410474"/>
            </a:xfrm>
          </p:grpSpPr>
          <p:pic>
            <p:nvPicPr>
              <p:cNvPr descr="adwords-logo.png" id="350" name="Shape 350"/>
              <p:cNvPicPr preferRelativeResize="0"/>
              <p:nvPr/>
            </p:nvPicPr>
            <p:blipFill rotWithShape="1">
              <a:blip r:embed="rId10">
                <a:alphaModFix/>
              </a:blip>
              <a:srcRect b="27563" l="0" r="0" t="17919"/>
              <a:stretch/>
            </p:blipFill>
            <p:spPr>
              <a:xfrm>
                <a:off x="5602733" y="1295400"/>
                <a:ext cx="1194091" cy="410474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1" name="Shape 351"/>
              <p:cNvSpPr/>
              <p:nvPr/>
            </p:nvSpPr>
            <p:spPr>
              <a:xfrm>
                <a:off x="6790075" y="1373287"/>
                <a:ext cx="1266900" cy="254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 algn="ctr">
                  <a:lnSpc>
                    <a:spcPct val="115000"/>
                  </a:lnSpc>
                  <a:spcBef>
                    <a:spcPts val="0"/>
                  </a:spcBef>
                  <a:buNone/>
                </a:pP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0.3</a:t>
                </a: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 € per user</a:t>
                </a: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Team</a:t>
            </a:r>
          </a:p>
        </p:txBody>
      </p:sp>
      <p:sp>
        <p:nvSpPr>
          <p:cNvPr id="357" name="Shape 357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358" name="Shape 358"/>
          <p:cNvSpPr/>
          <p:nvPr/>
        </p:nvSpPr>
        <p:spPr>
          <a:xfrm>
            <a:off x="1021676" y="2853150"/>
            <a:ext cx="59850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Not rookies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Business, tech and marketing team with great skills and experience</a:t>
            </a:r>
          </a:p>
        </p:txBody>
      </p:sp>
      <p:cxnSp>
        <p:nvCxnSpPr>
          <p:cNvPr id="364" name="Shape 364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365" name="Shape 3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6" name="Shape 366"/>
          <p:cNvGrpSpPr/>
          <p:nvPr/>
        </p:nvGrpSpPr>
        <p:grpSpPr>
          <a:xfrm>
            <a:off x="36224" y="674628"/>
            <a:ext cx="4517500" cy="1382321"/>
            <a:chOff x="36224" y="674628"/>
            <a:chExt cx="4517500" cy="1382321"/>
          </a:xfrm>
        </p:grpSpPr>
        <p:sp>
          <p:nvSpPr>
            <p:cNvPr id="367" name="Shape 367"/>
            <p:cNvSpPr/>
            <p:nvPr/>
          </p:nvSpPr>
          <p:spPr>
            <a:xfrm>
              <a:off x="1215925" y="743789"/>
              <a:ext cx="3337800" cy="85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indent="-283800" lvl="0" marL="36000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+ 5 years experience</a:t>
              </a:r>
            </a:p>
            <a:p>
              <a:pPr indent="-283800" lvl="0" marL="36000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Strategy consultant </a:t>
              </a:r>
            </a:p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Passed level 2</a:t>
              </a:r>
            </a:p>
          </p:txBody>
        </p:sp>
        <p:sp>
          <p:nvSpPr>
            <p:cNvPr id="368" name="Shape 368"/>
            <p:cNvSpPr/>
            <p:nvPr/>
          </p:nvSpPr>
          <p:spPr>
            <a:xfrm>
              <a:off x="36224" y="1567950"/>
              <a:ext cx="15294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Marcos Alba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(Co-founder &amp; CEO)</a:t>
              </a:r>
            </a:p>
          </p:txBody>
        </p:sp>
        <p:pic>
          <p:nvPicPr>
            <p:cNvPr descr="marcos_alba.png" id="369" name="Shape 36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03387" y="674628"/>
              <a:ext cx="995074" cy="995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-kpmg.png" id="370" name="Shape 370"/>
            <p:cNvPicPr preferRelativeResize="0"/>
            <p:nvPr/>
          </p:nvPicPr>
          <p:blipFill rotWithShape="1">
            <a:blip r:embed="rId5">
              <a:alphaModFix/>
            </a:blip>
            <a:srcRect b="16588" l="4841" r="29459" t="15203"/>
            <a:stretch/>
          </p:blipFill>
          <p:spPr>
            <a:xfrm>
              <a:off x="3018047" y="1063887"/>
              <a:ext cx="519840" cy="216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fa-logo.png" id="371" name="Shape 37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645674" y="1294824"/>
              <a:ext cx="728399" cy="15855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eduardo_gibaja.png" id="372" name="Shape 37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17462" y="2179800"/>
            <a:ext cx="995074" cy="99851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3" name="Shape 373"/>
          <p:cNvGrpSpPr/>
          <p:nvPr/>
        </p:nvGrpSpPr>
        <p:grpSpPr>
          <a:xfrm>
            <a:off x="36224" y="2179800"/>
            <a:ext cx="4517500" cy="1382324"/>
            <a:chOff x="36224" y="2179800"/>
            <a:chExt cx="4517500" cy="1382324"/>
          </a:xfrm>
        </p:grpSpPr>
        <p:sp>
          <p:nvSpPr>
            <p:cNvPr id="374" name="Shape 374"/>
            <p:cNvSpPr/>
            <p:nvPr/>
          </p:nvSpPr>
          <p:spPr>
            <a:xfrm>
              <a:off x="1215925" y="2248964"/>
              <a:ext cx="3337800" cy="85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+ 5 years experience</a:t>
              </a:r>
            </a:p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Software engineer</a:t>
              </a:r>
            </a:p>
          </p:txBody>
        </p:sp>
        <p:sp>
          <p:nvSpPr>
            <p:cNvPr id="375" name="Shape 375"/>
            <p:cNvSpPr/>
            <p:nvPr/>
          </p:nvSpPr>
          <p:spPr>
            <a:xfrm>
              <a:off x="36224" y="3073125"/>
              <a:ext cx="15294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Sergio Díaz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(Co-founder &amp; CTO)</a:t>
              </a:r>
            </a:p>
          </p:txBody>
        </p:sp>
        <p:pic>
          <p:nvPicPr>
            <p:cNvPr descr="sergio_diaz.png" id="376" name="Shape 37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303387" y="2179800"/>
              <a:ext cx="988285" cy="995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Shape 377"/>
            <p:cNvPicPr preferRelativeResize="0"/>
            <p:nvPr/>
          </p:nvPicPr>
          <p:blipFill rotWithShape="1">
            <a:blip r:embed="rId9">
              <a:alphaModFix/>
            </a:blip>
            <a:srcRect b="8984" l="8255" r="8188" t="61576"/>
            <a:stretch/>
          </p:blipFill>
          <p:spPr>
            <a:xfrm>
              <a:off x="2981300" y="2661980"/>
              <a:ext cx="519850" cy="18316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8" name="Shape 378"/>
          <p:cNvGrpSpPr/>
          <p:nvPr/>
        </p:nvGrpSpPr>
        <p:grpSpPr>
          <a:xfrm>
            <a:off x="4550299" y="674628"/>
            <a:ext cx="4517500" cy="1382321"/>
            <a:chOff x="4550299" y="674628"/>
            <a:chExt cx="4517500" cy="1382321"/>
          </a:xfrm>
        </p:grpSpPr>
        <p:sp>
          <p:nvSpPr>
            <p:cNvPr id="379" name="Shape 379"/>
            <p:cNvSpPr/>
            <p:nvPr/>
          </p:nvSpPr>
          <p:spPr>
            <a:xfrm>
              <a:off x="5730000" y="743789"/>
              <a:ext cx="3337800" cy="85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+ 7 years experience</a:t>
              </a:r>
            </a:p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Marketing manager</a:t>
              </a:r>
            </a:p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Founder </a:t>
              </a:r>
              <a:r>
                <a:rPr lang="en" sz="1200" u="sng">
                  <a:solidFill>
                    <a:schemeClr val="accent5"/>
                  </a:solidFill>
                  <a:latin typeface="Lato"/>
                  <a:ea typeface="Lato"/>
                  <a:cs typeface="Lato"/>
                  <a:sym typeface="Lato"/>
                  <a:hlinkClick r:id="rId10"/>
                </a:rPr>
                <a:t>Cobbles &amp; Hills</a:t>
              </a:r>
            </a:p>
          </p:txBody>
        </p:sp>
        <p:sp>
          <p:nvSpPr>
            <p:cNvPr id="380" name="Shape 380"/>
            <p:cNvSpPr/>
            <p:nvPr/>
          </p:nvSpPr>
          <p:spPr>
            <a:xfrm>
              <a:off x="4550299" y="1567950"/>
              <a:ext cx="15294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Javier Cepedano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(CMO)</a:t>
              </a:r>
            </a:p>
          </p:txBody>
        </p:sp>
        <p:pic>
          <p:nvPicPr>
            <p:cNvPr descr="javier_cepedano.png" id="381" name="Shape 381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4817462" y="674628"/>
              <a:ext cx="995075" cy="995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_The-Cocktail.png" id="382" name="Shape 382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7593249" y="1075750"/>
              <a:ext cx="1109850" cy="19282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3" name="Shape 383"/>
          <p:cNvSpPr/>
          <p:nvPr/>
        </p:nvSpPr>
        <p:spPr>
          <a:xfrm>
            <a:off x="5730000" y="2248964"/>
            <a:ext cx="3337800" cy="8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838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+ 5 years experience</a:t>
            </a:r>
          </a:p>
          <a:p>
            <a:pPr indent="-2838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Technical director</a:t>
            </a:r>
          </a:p>
          <a:p>
            <a:pPr indent="-2838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Co-founder </a:t>
            </a:r>
            <a:r>
              <a:rPr lang="en" sz="12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13"/>
              </a:rPr>
              <a:t>Netgamix</a:t>
            </a:r>
          </a:p>
        </p:txBody>
      </p:sp>
      <p:sp>
        <p:nvSpPr>
          <p:cNvPr id="384" name="Shape 384"/>
          <p:cNvSpPr/>
          <p:nvPr/>
        </p:nvSpPr>
        <p:spPr>
          <a:xfrm>
            <a:off x="4550299" y="3073125"/>
            <a:ext cx="15294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Eduardo Gibaja</a:t>
            </a:r>
          </a:p>
          <a:p>
            <a:pPr lvl="0" rtl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(Senior Developer)</a:t>
            </a:r>
          </a:p>
        </p:txBody>
      </p:sp>
      <p:grpSp>
        <p:nvGrpSpPr>
          <p:cNvPr id="385" name="Shape 385"/>
          <p:cNvGrpSpPr/>
          <p:nvPr/>
        </p:nvGrpSpPr>
        <p:grpSpPr>
          <a:xfrm>
            <a:off x="36224" y="3684982"/>
            <a:ext cx="4517500" cy="1385717"/>
            <a:chOff x="36224" y="3681582"/>
            <a:chExt cx="4517500" cy="1385717"/>
          </a:xfrm>
        </p:grpSpPr>
        <p:sp>
          <p:nvSpPr>
            <p:cNvPr id="386" name="Shape 386"/>
            <p:cNvSpPr/>
            <p:nvPr/>
          </p:nvSpPr>
          <p:spPr>
            <a:xfrm>
              <a:off x="1215925" y="3754139"/>
              <a:ext cx="3337800" cy="85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+ 4 years experience</a:t>
              </a:r>
            </a:p>
            <a:p>
              <a:pPr indent="-2838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SzPct val="100000"/>
                <a:buFont typeface="Lato"/>
                <a:buChar char="-"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Software engineer</a:t>
              </a:r>
            </a:p>
          </p:txBody>
        </p:sp>
        <p:sp>
          <p:nvSpPr>
            <p:cNvPr id="387" name="Shape 387"/>
            <p:cNvSpPr/>
            <p:nvPr/>
          </p:nvSpPr>
          <p:spPr>
            <a:xfrm>
              <a:off x="36224" y="4578300"/>
              <a:ext cx="15294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Juan García</a:t>
              </a:r>
            </a:p>
            <a:p>
              <a:pPr lvl="0" rtl="0" algn="ctr">
                <a:lnSpc>
                  <a:spcPct val="115000"/>
                </a:lnSpc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(Senior Developer)</a:t>
              </a:r>
            </a:p>
          </p:txBody>
        </p:sp>
        <p:pic>
          <p:nvPicPr>
            <p:cNvPr descr="juan_garcia.png" id="388" name="Shape 388"/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303387" y="3681582"/>
              <a:ext cx="995074" cy="998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ibm_logo.gif" id="389" name="Shape 389"/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2949110" y="4199424"/>
              <a:ext cx="391363" cy="1831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_nextlimit_azul_nar.png" id="390" name="Shape 390"/>
          <p:cNvPicPr preferRelativeResize="0"/>
          <p:nvPr/>
        </p:nvPicPr>
        <p:blipFill rotWithShape="1">
          <a:blip r:embed="rId16">
            <a:alphaModFix/>
          </a:blip>
          <a:srcRect b="26867" l="0" r="0" t="31244"/>
          <a:stretch/>
        </p:blipFill>
        <p:spPr>
          <a:xfrm>
            <a:off x="7406500" y="2540527"/>
            <a:ext cx="777485" cy="220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Competition</a:t>
            </a:r>
          </a:p>
        </p:txBody>
      </p:sp>
      <p:sp>
        <p:nvSpPr>
          <p:cNvPr id="396" name="Shape 396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397" name="Shape 397"/>
          <p:cNvSpPr/>
          <p:nvPr/>
        </p:nvSpPr>
        <p:spPr>
          <a:xfrm>
            <a:off x="1021676" y="2853150"/>
            <a:ext cx="59850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Market validation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</a:t>
            </a: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Problem</a:t>
            </a:r>
          </a:p>
        </p:txBody>
      </p:sp>
      <p:sp>
        <p:nvSpPr>
          <p:cNvPr id="74" name="Shape 74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75" name="Shape 75"/>
          <p:cNvSpPr/>
          <p:nvPr/>
        </p:nvSpPr>
        <p:spPr>
          <a:xfrm>
            <a:off x="1021664" y="2853150"/>
            <a:ext cx="518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Playing lottery in group is a nightmare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6050" y="2978100"/>
            <a:ext cx="239099" cy="239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There are some new players in the market </a:t>
            </a:r>
          </a:p>
        </p:txBody>
      </p:sp>
      <p:cxnSp>
        <p:nvCxnSpPr>
          <p:cNvPr id="403" name="Shape 403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404" name="Shape 4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5" name="Shape 405"/>
          <p:cNvGrpSpPr/>
          <p:nvPr/>
        </p:nvGrpSpPr>
        <p:grpSpPr>
          <a:xfrm>
            <a:off x="1327768" y="967966"/>
            <a:ext cx="6488463" cy="3561517"/>
            <a:chOff x="908375" y="874157"/>
            <a:chExt cx="6488463" cy="3561517"/>
          </a:xfrm>
        </p:grpSpPr>
        <p:grpSp>
          <p:nvGrpSpPr>
            <p:cNvPr id="406" name="Shape 406"/>
            <p:cNvGrpSpPr/>
            <p:nvPr/>
          </p:nvGrpSpPr>
          <p:grpSpPr>
            <a:xfrm>
              <a:off x="908374" y="883800"/>
              <a:ext cx="2129400" cy="1534575"/>
              <a:chOff x="908375" y="1332075"/>
              <a:chExt cx="2129400" cy="1534575"/>
            </a:xfrm>
          </p:grpSpPr>
          <p:pic>
            <p:nvPicPr>
              <p:cNvPr descr="tulotero_logo.png" id="407" name="Shape 407"/>
              <p:cNvPicPr preferRelativeResize="0"/>
              <p:nvPr/>
            </p:nvPicPr>
            <p:blipFill rotWithShape="1">
              <a:blip r:embed="rId4">
                <a:alphaModFix/>
              </a:blip>
              <a:srcRect b="10863" l="4566" r="2608" t="13217"/>
              <a:stretch/>
            </p:blipFill>
            <p:spPr>
              <a:xfrm>
                <a:off x="908399" y="1332075"/>
                <a:ext cx="2129350" cy="53642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08" name="Shape 408"/>
              <p:cNvGrpSpPr/>
              <p:nvPr/>
            </p:nvGrpSpPr>
            <p:grpSpPr>
              <a:xfrm>
                <a:off x="908374" y="1957350"/>
                <a:ext cx="2129400" cy="909300"/>
                <a:chOff x="908375" y="1957350"/>
                <a:chExt cx="2129400" cy="909300"/>
              </a:xfrm>
            </p:grpSpPr>
            <p:sp>
              <p:nvSpPr>
                <p:cNvPr id="409" name="Shape 409"/>
                <p:cNvSpPr/>
                <p:nvPr/>
              </p:nvSpPr>
              <p:spPr>
                <a:xfrm>
                  <a:off x="908375" y="1957350"/>
                  <a:ext cx="2129400" cy="254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Spain - Raised $ 800 k</a:t>
                  </a:r>
                </a:p>
              </p:txBody>
            </p:sp>
            <p:sp>
              <p:nvSpPr>
                <p:cNvPr id="410" name="Shape 410"/>
                <p:cNvSpPr/>
                <p:nvPr/>
              </p:nvSpPr>
              <p:spPr>
                <a:xfrm>
                  <a:off x="908375" y="2212050"/>
                  <a:ext cx="2129400" cy="654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 sz="1200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Focused on single players. Profitable in Spain and expanding to Mexico</a:t>
                  </a:r>
                </a:p>
              </p:txBody>
            </p:sp>
          </p:grpSp>
        </p:grpSp>
        <p:grpSp>
          <p:nvGrpSpPr>
            <p:cNvPr id="411" name="Shape 411"/>
            <p:cNvGrpSpPr/>
            <p:nvPr/>
          </p:nvGrpSpPr>
          <p:grpSpPr>
            <a:xfrm>
              <a:off x="5066850" y="874157"/>
              <a:ext cx="2329988" cy="1544217"/>
              <a:chOff x="5066850" y="1322432"/>
              <a:chExt cx="2329988" cy="1544217"/>
            </a:xfrm>
          </p:grpSpPr>
          <p:grpSp>
            <p:nvGrpSpPr>
              <p:cNvPr id="412" name="Shape 412"/>
              <p:cNvGrpSpPr/>
              <p:nvPr/>
            </p:nvGrpSpPr>
            <p:grpSpPr>
              <a:xfrm>
                <a:off x="5096073" y="1322432"/>
                <a:ext cx="2300764" cy="541777"/>
                <a:chOff x="7214275" y="2557978"/>
                <a:chExt cx="1458950" cy="343549"/>
              </a:xfrm>
            </p:grpSpPr>
            <p:pic>
              <p:nvPicPr>
                <p:cNvPr id="413" name="Shape 413"/>
                <p:cNvPicPr preferRelativeResize="0"/>
                <p:nvPr/>
              </p:nvPicPr>
              <p:blipFill>
                <a:blip r:embed="rId5">
                  <a:alphaModFix/>
                </a:blip>
                <a:stretch>
                  <a:fillRect/>
                </a:stretch>
              </p:blipFill>
              <p:spPr>
                <a:xfrm>
                  <a:off x="7214275" y="2557978"/>
                  <a:ext cx="343549" cy="34354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14" name="Shape 414"/>
                <p:cNvSpPr/>
                <p:nvPr/>
              </p:nvSpPr>
              <p:spPr>
                <a:xfrm>
                  <a:off x="7557825" y="2603600"/>
                  <a:ext cx="1115400" cy="252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>
                    <a:spcBef>
                      <a:spcPts val="0"/>
                    </a:spcBef>
                    <a:buNone/>
                  </a:pPr>
                  <a:r>
                    <a:rPr lang="en" sz="1800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ScanLotería</a:t>
                  </a:r>
                </a:p>
              </p:txBody>
            </p:sp>
          </p:grpSp>
          <p:grpSp>
            <p:nvGrpSpPr>
              <p:cNvPr id="415" name="Shape 415"/>
              <p:cNvGrpSpPr/>
              <p:nvPr/>
            </p:nvGrpSpPr>
            <p:grpSpPr>
              <a:xfrm>
                <a:off x="5066850" y="1957350"/>
                <a:ext cx="2129400" cy="909300"/>
                <a:chOff x="5066850" y="1957350"/>
                <a:chExt cx="2129400" cy="909300"/>
              </a:xfrm>
            </p:grpSpPr>
            <p:sp>
              <p:nvSpPr>
                <p:cNvPr id="416" name="Shape 416"/>
                <p:cNvSpPr/>
                <p:nvPr/>
              </p:nvSpPr>
              <p:spPr>
                <a:xfrm>
                  <a:off x="5066850" y="1957350"/>
                  <a:ext cx="2129399" cy="254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Spain - Raised $ 50 k</a:t>
                  </a:r>
                </a:p>
              </p:txBody>
            </p:sp>
            <p:sp>
              <p:nvSpPr>
                <p:cNvPr id="417" name="Shape 417"/>
                <p:cNvSpPr/>
                <p:nvPr/>
              </p:nvSpPr>
              <p:spPr>
                <a:xfrm>
                  <a:off x="5066850" y="2212050"/>
                  <a:ext cx="2129400" cy="654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 sz="1200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Co-founded by Carlos Blanco. </a:t>
                  </a:r>
                  <a:r>
                    <a:rPr lang="en" sz="1200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Focused on scanner app for results</a:t>
                  </a:r>
                </a:p>
              </p:txBody>
            </p:sp>
          </p:grpSp>
        </p:grpSp>
        <p:grpSp>
          <p:nvGrpSpPr>
            <p:cNvPr id="418" name="Shape 418"/>
            <p:cNvGrpSpPr/>
            <p:nvPr/>
          </p:nvGrpSpPr>
          <p:grpSpPr>
            <a:xfrm>
              <a:off x="908375" y="2863300"/>
              <a:ext cx="2241424" cy="1572375"/>
              <a:chOff x="908375" y="2863300"/>
              <a:chExt cx="2241424" cy="1572375"/>
            </a:xfrm>
          </p:grpSpPr>
          <p:pic>
            <p:nvPicPr>
              <p:cNvPr descr="square_logo.jpg" id="419" name="Shape 419"/>
              <p:cNvPicPr preferRelativeResize="0"/>
              <p:nvPr/>
            </p:nvPicPr>
            <p:blipFill rotWithShape="1">
              <a:blip r:embed="rId6">
                <a:alphaModFix/>
              </a:blip>
              <a:srcRect b="40968" l="8168" r="7443" t="43576"/>
              <a:stretch/>
            </p:blipFill>
            <p:spPr>
              <a:xfrm>
                <a:off x="908375" y="2863300"/>
                <a:ext cx="2241424" cy="41047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20" name="Shape 420"/>
              <p:cNvGrpSpPr/>
              <p:nvPr/>
            </p:nvGrpSpPr>
            <p:grpSpPr>
              <a:xfrm>
                <a:off x="908374" y="3526375"/>
                <a:ext cx="2129400" cy="909300"/>
                <a:chOff x="908375" y="1957350"/>
                <a:chExt cx="2129400" cy="909300"/>
              </a:xfrm>
            </p:grpSpPr>
            <p:sp>
              <p:nvSpPr>
                <p:cNvPr id="421" name="Shape 421"/>
                <p:cNvSpPr/>
                <p:nvPr/>
              </p:nvSpPr>
              <p:spPr>
                <a:xfrm>
                  <a:off x="908375" y="1957350"/>
                  <a:ext cx="2129400" cy="254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USA</a:t>
                  </a:r>
                  <a:r>
                    <a:rPr lang="en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 - Raised $ 2.4 M</a:t>
                  </a:r>
                </a:p>
              </p:txBody>
            </p:sp>
            <p:sp>
              <p:nvSpPr>
                <p:cNvPr id="422" name="Shape 422"/>
                <p:cNvSpPr/>
                <p:nvPr/>
              </p:nvSpPr>
              <p:spPr>
                <a:xfrm>
                  <a:off x="908375" y="2212050"/>
                  <a:ext cx="2129400" cy="654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 sz="1200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500 Startups. Focused on single players. Recently added group options</a:t>
                  </a:r>
                </a:p>
              </p:txBody>
            </p:sp>
          </p:grpSp>
        </p:grpSp>
        <p:grpSp>
          <p:nvGrpSpPr>
            <p:cNvPr id="423" name="Shape 423"/>
            <p:cNvGrpSpPr/>
            <p:nvPr/>
          </p:nvGrpSpPr>
          <p:grpSpPr>
            <a:xfrm>
              <a:off x="5043699" y="2863300"/>
              <a:ext cx="2353052" cy="1572375"/>
              <a:chOff x="5043699" y="2863300"/>
              <a:chExt cx="2353052" cy="1572375"/>
            </a:xfrm>
          </p:grpSpPr>
          <p:grpSp>
            <p:nvGrpSpPr>
              <p:cNvPr id="424" name="Shape 424"/>
              <p:cNvGrpSpPr/>
              <p:nvPr/>
            </p:nvGrpSpPr>
            <p:grpSpPr>
              <a:xfrm>
                <a:off x="5043699" y="2863300"/>
                <a:ext cx="2353052" cy="594749"/>
                <a:chOff x="5043699" y="3162776"/>
                <a:chExt cx="2353052" cy="594749"/>
              </a:xfrm>
            </p:grpSpPr>
            <p:pic>
              <p:nvPicPr>
                <p:cNvPr descr="default-app-icon.png" id="425" name="Shape 425"/>
                <p:cNvPicPr preferRelativeResize="0"/>
                <p:nvPr/>
              </p:nvPicPr>
              <p:blipFill>
                <a:blip r:embed="rId7">
                  <a:alphaModFix/>
                </a:blip>
                <a:stretch>
                  <a:fillRect/>
                </a:stretch>
              </p:blipFill>
              <p:spPr>
                <a:xfrm>
                  <a:off x="5043699" y="3162776"/>
                  <a:ext cx="571900" cy="59474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26" name="Shape 426"/>
                <p:cNvSpPr/>
                <p:nvPr/>
              </p:nvSpPr>
              <p:spPr>
                <a:xfrm>
                  <a:off x="5637852" y="3261251"/>
                  <a:ext cx="1758899" cy="3977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>
                    <a:spcBef>
                      <a:spcPts val="0"/>
                    </a:spcBef>
                    <a:buNone/>
                  </a:pPr>
                  <a:r>
                    <a:rPr lang="en" sz="1800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JackPocket</a:t>
                  </a:r>
                </a:p>
              </p:txBody>
            </p:sp>
          </p:grpSp>
          <p:grpSp>
            <p:nvGrpSpPr>
              <p:cNvPr id="427" name="Shape 427"/>
              <p:cNvGrpSpPr/>
              <p:nvPr/>
            </p:nvGrpSpPr>
            <p:grpSpPr>
              <a:xfrm>
                <a:off x="5066850" y="3526375"/>
                <a:ext cx="2129400" cy="909300"/>
                <a:chOff x="908375" y="1957350"/>
                <a:chExt cx="2129400" cy="909300"/>
              </a:xfrm>
            </p:grpSpPr>
            <p:sp>
              <p:nvSpPr>
                <p:cNvPr id="428" name="Shape 428"/>
                <p:cNvSpPr/>
                <p:nvPr/>
              </p:nvSpPr>
              <p:spPr>
                <a:xfrm>
                  <a:off x="908375" y="1957350"/>
                  <a:ext cx="2129400" cy="2547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>
                      <a:solidFill>
                        <a:schemeClr val="dk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USA - Raised $ 2.75 M</a:t>
                  </a:r>
                </a:p>
              </p:txBody>
            </p:sp>
            <p:sp>
              <p:nvSpPr>
                <p:cNvPr id="429" name="Shape 429"/>
                <p:cNvSpPr/>
                <p:nvPr/>
              </p:nvSpPr>
              <p:spPr>
                <a:xfrm>
                  <a:off x="908375" y="2212050"/>
                  <a:ext cx="2129400" cy="654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lnSpc>
                      <a:spcPct val="115000"/>
                    </a:lnSpc>
                    <a:spcBef>
                      <a:spcPts val="0"/>
                    </a:spcBef>
                    <a:buNone/>
                  </a:pPr>
                  <a:r>
                    <a:rPr lang="en" sz="1200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Focused on single players. Only available in New York State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Shape 434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are in every step of the value chain</a:t>
            </a:r>
          </a:p>
        </p:txBody>
      </p:sp>
      <p:cxnSp>
        <p:nvCxnSpPr>
          <p:cNvPr id="435" name="Shape 435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sp>
        <p:nvSpPr>
          <p:cNvPr id="436" name="Shape 436"/>
          <p:cNvSpPr/>
          <p:nvPr/>
        </p:nvSpPr>
        <p:spPr>
          <a:xfrm>
            <a:off x="943749" y="759284"/>
            <a:ext cx="2061600" cy="484199"/>
          </a:xfrm>
          <a:prstGeom prst="homePlate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License</a:t>
            </a:r>
          </a:p>
        </p:txBody>
      </p:sp>
      <p:sp>
        <p:nvSpPr>
          <p:cNvPr id="437" name="Shape 437"/>
          <p:cNvSpPr/>
          <p:nvPr/>
        </p:nvSpPr>
        <p:spPr>
          <a:xfrm>
            <a:off x="4976474" y="754475"/>
            <a:ext cx="2061599" cy="484200"/>
          </a:xfrm>
          <a:prstGeom prst="chevron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Betting Product</a:t>
            </a:r>
          </a:p>
        </p:txBody>
      </p:sp>
      <p:sp>
        <p:nvSpPr>
          <p:cNvPr id="438" name="Shape 438"/>
          <p:cNvSpPr/>
          <p:nvPr/>
        </p:nvSpPr>
        <p:spPr>
          <a:xfrm>
            <a:off x="2960112" y="754475"/>
            <a:ext cx="2061600" cy="484200"/>
          </a:xfrm>
          <a:prstGeom prst="chevron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Marketing</a:t>
            </a:r>
          </a:p>
        </p:txBody>
      </p:sp>
      <p:sp>
        <p:nvSpPr>
          <p:cNvPr id="439" name="Shape 439"/>
          <p:cNvSpPr/>
          <p:nvPr/>
        </p:nvSpPr>
        <p:spPr>
          <a:xfrm>
            <a:off x="6992837" y="754475"/>
            <a:ext cx="2061600" cy="484200"/>
          </a:xfrm>
          <a:prstGeom prst="chevron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Related Products</a:t>
            </a:r>
          </a:p>
        </p:txBody>
      </p:sp>
      <p:sp>
        <p:nvSpPr>
          <p:cNvPr id="440" name="Shape 440"/>
          <p:cNvSpPr/>
          <p:nvPr/>
        </p:nvSpPr>
        <p:spPr>
          <a:xfrm>
            <a:off x="120225" y="1356650"/>
            <a:ext cx="729300" cy="11142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App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+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Web</a:t>
            </a:r>
          </a:p>
        </p:txBody>
      </p:sp>
      <p:sp>
        <p:nvSpPr>
          <p:cNvPr id="441" name="Shape 441"/>
          <p:cNvSpPr/>
          <p:nvPr/>
        </p:nvSpPr>
        <p:spPr>
          <a:xfrm>
            <a:off x="120225" y="2616950"/>
            <a:ext cx="729300" cy="11142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App</a:t>
            </a:r>
          </a:p>
        </p:txBody>
      </p:sp>
      <p:sp>
        <p:nvSpPr>
          <p:cNvPr id="442" name="Shape 442"/>
          <p:cNvSpPr/>
          <p:nvPr/>
        </p:nvSpPr>
        <p:spPr>
          <a:xfrm>
            <a:off x="120225" y="3876850"/>
            <a:ext cx="729300" cy="11142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Web</a:t>
            </a:r>
          </a:p>
        </p:txBody>
      </p:sp>
      <p:grpSp>
        <p:nvGrpSpPr>
          <p:cNvPr id="443" name="Shape 443"/>
          <p:cNvGrpSpPr/>
          <p:nvPr/>
        </p:nvGrpSpPr>
        <p:grpSpPr>
          <a:xfrm>
            <a:off x="943750" y="1356650"/>
            <a:ext cx="6049200" cy="484200"/>
            <a:chOff x="943750" y="1356650"/>
            <a:chExt cx="6049200" cy="484200"/>
          </a:xfrm>
        </p:grpSpPr>
        <p:sp>
          <p:nvSpPr>
            <p:cNvPr id="444" name="Shape 444"/>
            <p:cNvSpPr/>
            <p:nvPr/>
          </p:nvSpPr>
          <p:spPr>
            <a:xfrm>
              <a:off x="943750" y="1356650"/>
              <a:ext cx="6049200" cy="484200"/>
            </a:xfrm>
            <a:prstGeom prst="rect">
              <a:avLst/>
            </a:prstGeom>
            <a:noFill/>
            <a:ln cap="flat" cmpd="sng" w="9525">
              <a:solidFill>
                <a:srgbClr val="197A45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descr="161110 - SocialBets - Horizontal logo - 1000x260.png" id="445" name="Shape 44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00237" y="1402687"/>
              <a:ext cx="1536224" cy="3921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46" name="Shape 446"/>
          <p:cNvGrpSpPr/>
          <p:nvPr/>
        </p:nvGrpSpPr>
        <p:grpSpPr>
          <a:xfrm>
            <a:off x="7087175" y="1356650"/>
            <a:ext cx="1937700" cy="484200"/>
            <a:chOff x="7087175" y="1356650"/>
            <a:chExt cx="1937700" cy="484200"/>
          </a:xfrm>
        </p:grpSpPr>
        <p:sp>
          <p:nvSpPr>
            <p:cNvPr id="447" name="Shape 447"/>
            <p:cNvSpPr/>
            <p:nvPr/>
          </p:nvSpPr>
          <p:spPr>
            <a:xfrm>
              <a:off x="7087175" y="1356650"/>
              <a:ext cx="1937700" cy="484200"/>
            </a:xfrm>
            <a:prstGeom prst="rect">
              <a:avLst/>
            </a:prstGeom>
            <a:noFill/>
            <a:ln cap="flat" cmpd="sng" w="9525">
              <a:solidFill>
                <a:srgbClr val="197A45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descr="Logo + Name PhotoLotto.png" id="448" name="Shape 44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31475" y="1458475"/>
              <a:ext cx="1649099" cy="28054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49" name="Shape 449"/>
          <p:cNvGrpSpPr/>
          <p:nvPr/>
        </p:nvGrpSpPr>
        <p:grpSpPr>
          <a:xfrm>
            <a:off x="943750" y="1986700"/>
            <a:ext cx="4032600" cy="484200"/>
            <a:chOff x="943750" y="1954025"/>
            <a:chExt cx="4032600" cy="484200"/>
          </a:xfrm>
        </p:grpSpPr>
        <p:sp>
          <p:nvSpPr>
            <p:cNvPr id="450" name="Shape 450"/>
            <p:cNvSpPr/>
            <p:nvPr/>
          </p:nvSpPr>
          <p:spPr>
            <a:xfrm>
              <a:off x="943750" y="1954025"/>
              <a:ext cx="40326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id="451" name="Shape 451"/>
            <p:cNvPicPr preferRelativeResize="0"/>
            <p:nvPr/>
          </p:nvPicPr>
          <p:blipFill rotWithShape="1">
            <a:blip r:embed="rId5">
              <a:alphaModFix/>
            </a:blip>
            <a:srcRect b="10500" l="5305" r="5679" t="10784"/>
            <a:stretch/>
          </p:blipFill>
          <p:spPr>
            <a:xfrm>
              <a:off x="2541249" y="2000075"/>
              <a:ext cx="837600" cy="3920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52" name="Shape 452"/>
          <p:cNvGrpSpPr/>
          <p:nvPr/>
        </p:nvGrpSpPr>
        <p:grpSpPr>
          <a:xfrm>
            <a:off x="5070575" y="1986700"/>
            <a:ext cx="1937700" cy="484200"/>
            <a:chOff x="5070575" y="1954025"/>
            <a:chExt cx="1937700" cy="484200"/>
          </a:xfrm>
        </p:grpSpPr>
        <p:sp>
          <p:nvSpPr>
            <p:cNvPr id="453" name="Shape 453"/>
            <p:cNvSpPr/>
            <p:nvPr/>
          </p:nvSpPr>
          <p:spPr>
            <a:xfrm>
              <a:off x="5070575" y="1954025"/>
              <a:ext cx="19377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5481725" y="1999625"/>
              <a:ext cx="1115400" cy="3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External provider</a:t>
              </a:r>
            </a:p>
          </p:txBody>
        </p:sp>
      </p:grpSp>
      <p:grpSp>
        <p:nvGrpSpPr>
          <p:cNvPr id="455" name="Shape 455"/>
          <p:cNvGrpSpPr/>
          <p:nvPr/>
        </p:nvGrpSpPr>
        <p:grpSpPr>
          <a:xfrm>
            <a:off x="3096875" y="2616750"/>
            <a:ext cx="3911400" cy="484200"/>
            <a:chOff x="3096875" y="2629100"/>
            <a:chExt cx="3911400" cy="484200"/>
          </a:xfrm>
        </p:grpSpPr>
        <p:sp>
          <p:nvSpPr>
            <p:cNvPr id="456" name="Shape 456"/>
            <p:cNvSpPr/>
            <p:nvPr/>
          </p:nvSpPr>
          <p:spPr>
            <a:xfrm>
              <a:off x="3096875" y="2629100"/>
              <a:ext cx="39114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descr="tulotero_logo.png" id="457" name="Shape 45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494912" y="2699427"/>
              <a:ext cx="1115325" cy="3435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8" name="Shape 458"/>
            <p:cNvSpPr/>
            <p:nvPr/>
          </p:nvSpPr>
          <p:spPr>
            <a:xfrm>
              <a:off x="5892875" y="2674700"/>
              <a:ext cx="1115400" cy="3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External provider</a:t>
              </a:r>
            </a:p>
          </p:txBody>
        </p:sp>
        <p:sp>
          <p:nvSpPr>
            <p:cNvPr id="459" name="Shape 459"/>
            <p:cNvSpPr/>
            <p:nvPr/>
          </p:nvSpPr>
          <p:spPr>
            <a:xfrm>
              <a:off x="3096875" y="2674700"/>
              <a:ext cx="1115400" cy="3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 sz="1200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External provider</a:t>
              </a:r>
            </a:p>
          </p:txBody>
        </p:sp>
      </p:grpSp>
      <p:grpSp>
        <p:nvGrpSpPr>
          <p:cNvPr id="460" name="Shape 460"/>
          <p:cNvGrpSpPr/>
          <p:nvPr/>
        </p:nvGrpSpPr>
        <p:grpSpPr>
          <a:xfrm>
            <a:off x="7087175" y="3246800"/>
            <a:ext cx="1937700" cy="484200"/>
            <a:chOff x="7087175" y="2408025"/>
            <a:chExt cx="1937700" cy="484200"/>
          </a:xfrm>
        </p:grpSpPr>
        <p:sp>
          <p:nvSpPr>
            <p:cNvPr id="461" name="Shape 461"/>
            <p:cNvSpPr/>
            <p:nvPr/>
          </p:nvSpPr>
          <p:spPr>
            <a:xfrm>
              <a:off x="7087175" y="2408025"/>
              <a:ext cx="19377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grpSp>
          <p:nvGrpSpPr>
            <p:cNvPr id="462" name="Shape 462"/>
            <p:cNvGrpSpPr/>
            <p:nvPr/>
          </p:nvGrpSpPr>
          <p:grpSpPr>
            <a:xfrm>
              <a:off x="7326550" y="2478350"/>
              <a:ext cx="1458950" cy="343549"/>
              <a:chOff x="7214275" y="2557978"/>
              <a:chExt cx="1458950" cy="343549"/>
            </a:xfrm>
          </p:grpSpPr>
          <p:pic>
            <p:nvPicPr>
              <p:cNvPr id="463" name="Shape 463"/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7214275" y="2557978"/>
                <a:ext cx="343549" cy="34354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64" name="Shape 464"/>
              <p:cNvSpPr/>
              <p:nvPr/>
            </p:nvSpPr>
            <p:spPr>
              <a:xfrm>
                <a:off x="7557825" y="2603600"/>
                <a:ext cx="1115400" cy="252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rIns="91425" tIns="91425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r>
                  <a:rPr lang="en">
                    <a:solidFill>
                      <a:schemeClr val="lt2"/>
                    </a:solidFill>
                    <a:latin typeface="Lato"/>
                    <a:ea typeface="Lato"/>
                    <a:cs typeface="Lato"/>
                    <a:sym typeface="Lato"/>
                  </a:rPr>
                  <a:t>ScanLotería</a:t>
                </a:r>
              </a:p>
            </p:txBody>
          </p:sp>
        </p:grpSp>
      </p:grpSp>
      <p:grpSp>
        <p:nvGrpSpPr>
          <p:cNvPr id="465" name="Shape 465"/>
          <p:cNvGrpSpPr/>
          <p:nvPr/>
        </p:nvGrpSpPr>
        <p:grpSpPr>
          <a:xfrm>
            <a:off x="3096875" y="3876850"/>
            <a:ext cx="3911400" cy="484200"/>
            <a:chOff x="3096875" y="3991225"/>
            <a:chExt cx="3911400" cy="484200"/>
          </a:xfrm>
        </p:grpSpPr>
        <p:sp>
          <p:nvSpPr>
            <p:cNvPr id="466" name="Shape 466"/>
            <p:cNvSpPr/>
            <p:nvPr/>
          </p:nvSpPr>
          <p:spPr>
            <a:xfrm>
              <a:off x="3096875" y="3991225"/>
              <a:ext cx="39114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pic>
          <p:nvPicPr>
            <p:cNvPr id="467" name="Shape 46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424287" y="4101262"/>
              <a:ext cx="1256575" cy="264124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</p:pic>
      </p:grpSp>
      <p:grpSp>
        <p:nvGrpSpPr>
          <p:cNvPr id="468" name="Shape 468"/>
          <p:cNvGrpSpPr/>
          <p:nvPr/>
        </p:nvGrpSpPr>
        <p:grpSpPr>
          <a:xfrm>
            <a:off x="3096875" y="4506900"/>
            <a:ext cx="3911400" cy="484200"/>
            <a:chOff x="3096875" y="4506900"/>
            <a:chExt cx="3911400" cy="484200"/>
          </a:xfrm>
        </p:grpSpPr>
        <p:sp>
          <p:nvSpPr>
            <p:cNvPr id="469" name="Shape 469"/>
            <p:cNvSpPr/>
            <p:nvPr/>
          </p:nvSpPr>
          <p:spPr>
            <a:xfrm>
              <a:off x="3096875" y="4506900"/>
              <a:ext cx="3911400" cy="484200"/>
            </a:xfrm>
            <a:prstGeom prst="rect">
              <a:avLst/>
            </a:prstGeom>
            <a:noFill/>
            <a:ln cap="flat" cmpd="sng" w="9525">
              <a:solidFill>
                <a:schemeClr val="lt2"/>
              </a:solidFill>
              <a:prstDash val="lgDash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grpSp>
          <p:nvGrpSpPr>
            <p:cNvPr id="470" name="Shape 470"/>
            <p:cNvGrpSpPr/>
            <p:nvPr/>
          </p:nvGrpSpPr>
          <p:grpSpPr>
            <a:xfrm>
              <a:off x="3432487" y="4566162"/>
              <a:ext cx="3240175" cy="365674"/>
              <a:chOff x="3441912" y="4554787"/>
              <a:chExt cx="3240175" cy="365674"/>
            </a:xfrm>
          </p:grpSpPr>
          <p:grpSp>
            <p:nvGrpSpPr>
              <p:cNvPr id="471" name="Shape 471"/>
              <p:cNvGrpSpPr/>
              <p:nvPr/>
            </p:nvGrpSpPr>
            <p:grpSpPr>
              <a:xfrm>
                <a:off x="5044662" y="4554787"/>
                <a:ext cx="1637425" cy="365674"/>
                <a:chOff x="5279200" y="4551175"/>
                <a:chExt cx="1637425" cy="365674"/>
              </a:xfrm>
            </p:grpSpPr>
            <p:pic>
              <p:nvPicPr>
                <p:cNvPr id="472" name="Shape 472"/>
                <p:cNvPicPr preferRelativeResize="0"/>
                <p:nvPr/>
              </p:nvPicPr>
              <p:blipFill>
                <a:blip r:embed="rId9">
                  <a:alphaModFix/>
                </a:blip>
                <a:stretch>
                  <a:fillRect/>
                </a:stretch>
              </p:blipFill>
              <p:spPr>
                <a:xfrm>
                  <a:off x="5279200" y="4551175"/>
                  <a:ext cx="365674" cy="36567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473" name="Shape 473"/>
                <p:cNvSpPr/>
                <p:nvPr/>
              </p:nvSpPr>
              <p:spPr>
                <a:xfrm>
                  <a:off x="5602925" y="4593762"/>
                  <a:ext cx="1313700" cy="280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rIns="91425" tIns="91425">
                  <a:noAutofit/>
                </a:bodyPr>
                <a:lstStyle/>
                <a:p>
                  <a:pPr lvl="0" rtl="0" algn="ctr">
                    <a:spcBef>
                      <a:spcPts val="0"/>
                    </a:spcBef>
                    <a:buNone/>
                  </a:pPr>
                  <a:r>
                    <a:rPr lang="en">
                      <a:solidFill>
                        <a:schemeClr val="lt2"/>
                      </a:solidFill>
                      <a:latin typeface="Lato"/>
                      <a:ea typeface="Lato"/>
                      <a:cs typeface="Lato"/>
                      <a:sym typeface="Lato"/>
                    </a:rPr>
                    <a:t>La Bruixa d’Or</a:t>
                  </a:r>
                </a:p>
              </p:txBody>
            </p:sp>
          </p:grpSp>
          <p:pic>
            <p:nvPicPr>
              <p:cNvPr id="474" name="Shape 474"/>
              <p:cNvPicPr preferRelativeResize="0"/>
              <p:nvPr/>
            </p:nvPicPr>
            <p:blipFill rotWithShape="1">
              <a:blip r:embed="rId10">
                <a:alphaModFix/>
              </a:blip>
              <a:srcRect b="42353" l="0" r="0" t="0"/>
              <a:stretch/>
            </p:blipFill>
            <p:spPr>
              <a:xfrm>
                <a:off x="3441912" y="4597349"/>
                <a:ext cx="1436457" cy="2805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Next steps</a:t>
            </a:r>
          </a:p>
        </p:txBody>
      </p:sp>
      <p:sp>
        <p:nvSpPr>
          <p:cNvPr id="480" name="Shape 480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 plan to be profitable and start our international expansion in a year</a:t>
            </a:r>
          </a:p>
        </p:txBody>
      </p:sp>
      <p:cxnSp>
        <p:nvCxnSpPr>
          <p:cNvPr id="486" name="Shape 486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487" name="Shape 4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8" name="Shape 488"/>
          <p:cNvCxnSpPr/>
          <p:nvPr/>
        </p:nvCxnSpPr>
        <p:spPr>
          <a:xfrm>
            <a:off x="212350" y="2571750"/>
            <a:ext cx="8493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grpSp>
        <p:nvGrpSpPr>
          <p:cNvPr id="489" name="Shape 489"/>
          <p:cNvGrpSpPr/>
          <p:nvPr/>
        </p:nvGrpSpPr>
        <p:grpSpPr>
          <a:xfrm>
            <a:off x="704250" y="2491675"/>
            <a:ext cx="142200" cy="142200"/>
            <a:chOff x="704250" y="2491675"/>
            <a:chExt cx="142200" cy="142200"/>
          </a:xfrm>
        </p:grpSpPr>
        <p:sp>
          <p:nvSpPr>
            <p:cNvPr id="490" name="Shape 490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1" name="Shape 491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492" name="Shape 492"/>
          <p:cNvSpPr/>
          <p:nvPr/>
        </p:nvSpPr>
        <p:spPr>
          <a:xfrm>
            <a:off x="104350" y="2508775"/>
            <a:ext cx="108000" cy="1080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93" name="Shape 493"/>
          <p:cNvCxnSpPr/>
          <p:nvPr/>
        </p:nvCxnSpPr>
        <p:spPr>
          <a:xfrm>
            <a:off x="775350" y="1445125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494" name="Shape 494"/>
          <p:cNvSpPr/>
          <p:nvPr/>
        </p:nvSpPr>
        <p:spPr>
          <a:xfrm>
            <a:off x="748650" y="13920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5" name="Shape 495"/>
          <p:cNvSpPr/>
          <p:nvPr/>
        </p:nvSpPr>
        <p:spPr>
          <a:xfrm>
            <a:off x="31350" y="1085325"/>
            <a:ext cx="15087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Product</a:t>
            </a:r>
          </a:p>
        </p:txBody>
      </p:sp>
      <p:grpSp>
        <p:nvGrpSpPr>
          <p:cNvPr id="496" name="Shape 496"/>
          <p:cNvGrpSpPr/>
          <p:nvPr/>
        </p:nvGrpSpPr>
        <p:grpSpPr>
          <a:xfrm>
            <a:off x="1235125" y="2491675"/>
            <a:ext cx="142200" cy="142200"/>
            <a:chOff x="704250" y="2491675"/>
            <a:chExt cx="142200" cy="142200"/>
          </a:xfrm>
        </p:grpSpPr>
        <p:sp>
          <p:nvSpPr>
            <p:cNvPr id="497" name="Shape 497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8" name="Shape 498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499" name="Shape 499"/>
          <p:cNvCxnSpPr/>
          <p:nvPr/>
        </p:nvCxnSpPr>
        <p:spPr>
          <a:xfrm>
            <a:off x="1306225" y="2669850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500" name="Shape 500"/>
          <p:cNvSpPr/>
          <p:nvPr/>
        </p:nvSpPr>
        <p:spPr>
          <a:xfrm>
            <a:off x="1279525" y="36634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1" name="Shape 501"/>
          <p:cNvSpPr/>
          <p:nvPr/>
        </p:nvSpPr>
        <p:spPr>
          <a:xfrm>
            <a:off x="551875" y="3752525"/>
            <a:ext cx="15087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Marketing</a:t>
            </a:r>
          </a:p>
        </p:txBody>
      </p:sp>
      <p:sp>
        <p:nvSpPr>
          <p:cNvPr id="502" name="Shape 502"/>
          <p:cNvSpPr/>
          <p:nvPr/>
        </p:nvSpPr>
        <p:spPr>
          <a:xfrm>
            <a:off x="1179050" y="2669850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Optimize CAC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Automate user interactions to increase conversion</a:t>
            </a:r>
          </a:p>
        </p:txBody>
      </p:sp>
      <p:sp>
        <p:nvSpPr>
          <p:cNvPr id="503" name="Shape 503"/>
          <p:cNvSpPr/>
          <p:nvPr/>
        </p:nvSpPr>
        <p:spPr>
          <a:xfrm>
            <a:off x="628050" y="1471612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Add more games: Bonotoloto, El Gordo, etc.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Add gamification features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Improve viral factors</a:t>
            </a:r>
          </a:p>
        </p:txBody>
      </p:sp>
      <p:grpSp>
        <p:nvGrpSpPr>
          <p:cNvPr id="504" name="Shape 504"/>
          <p:cNvGrpSpPr/>
          <p:nvPr/>
        </p:nvGrpSpPr>
        <p:grpSpPr>
          <a:xfrm>
            <a:off x="3832125" y="2491675"/>
            <a:ext cx="142200" cy="142200"/>
            <a:chOff x="704250" y="2491675"/>
            <a:chExt cx="142200" cy="142200"/>
          </a:xfrm>
        </p:grpSpPr>
        <p:sp>
          <p:nvSpPr>
            <p:cNvPr id="505" name="Shape 505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6" name="Shape 506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07" name="Shape 507"/>
          <p:cNvCxnSpPr/>
          <p:nvPr/>
        </p:nvCxnSpPr>
        <p:spPr>
          <a:xfrm>
            <a:off x="3903225" y="1445125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508" name="Shape 508"/>
          <p:cNvSpPr/>
          <p:nvPr/>
        </p:nvSpPr>
        <p:spPr>
          <a:xfrm>
            <a:off x="3876525" y="13920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9" name="Shape 509"/>
          <p:cNvSpPr/>
          <p:nvPr/>
        </p:nvSpPr>
        <p:spPr>
          <a:xfrm>
            <a:off x="2743125" y="1085325"/>
            <a:ext cx="23202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International expansion</a:t>
            </a:r>
          </a:p>
        </p:txBody>
      </p:sp>
      <p:sp>
        <p:nvSpPr>
          <p:cNvPr id="510" name="Shape 510"/>
          <p:cNvSpPr/>
          <p:nvPr/>
        </p:nvSpPr>
        <p:spPr>
          <a:xfrm>
            <a:off x="3755925" y="1471612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App ready to sell Euromillions across Europe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Competitors already operating in Mexico and USA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Raise Series A</a:t>
            </a:r>
          </a:p>
        </p:txBody>
      </p:sp>
      <p:grpSp>
        <p:nvGrpSpPr>
          <p:cNvPr id="511" name="Shape 511"/>
          <p:cNvGrpSpPr/>
          <p:nvPr/>
        </p:nvGrpSpPr>
        <p:grpSpPr>
          <a:xfrm>
            <a:off x="6188025" y="2491675"/>
            <a:ext cx="142200" cy="142200"/>
            <a:chOff x="704250" y="2491675"/>
            <a:chExt cx="142200" cy="142200"/>
          </a:xfrm>
        </p:grpSpPr>
        <p:sp>
          <p:nvSpPr>
            <p:cNvPr id="512" name="Shape 512"/>
            <p:cNvSpPr/>
            <p:nvPr/>
          </p:nvSpPr>
          <p:spPr>
            <a:xfrm>
              <a:off x="704250" y="2491675"/>
              <a:ext cx="142200" cy="142200"/>
            </a:xfrm>
            <a:prstGeom prst="ellipse">
              <a:avLst/>
            </a:prstGeom>
            <a:solidFill>
              <a:schemeClr val="accent4"/>
            </a:solidFill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13" name="Shape 513"/>
            <p:cNvSpPr/>
            <p:nvPr/>
          </p:nvSpPr>
          <p:spPr>
            <a:xfrm>
              <a:off x="721350" y="2508775"/>
              <a:ext cx="108000" cy="10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14" name="Shape 514"/>
          <p:cNvCxnSpPr/>
          <p:nvPr/>
        </p:nvCxnSpPr>
        <p:spPr>
          <a:xfrm>
            <a:off x="6259125" y="2669850"/>
            <a:ext cx="0" cy="104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lg" w="lg" type="none"/>
            <a:tailEnd len="lg" w="lg" type="none"/>
          </a:ln>
        </p:spPr>
      </p:cxnSp>
      <p:sp>
        <p:nvSpPr>
          <p:cNvPr id="515" name="Shape 515"/>
          <p:cNvSpPr/>
          <p:nvPr/>
        </p:nvSpPr>
        <p:spPr>
          <a:xfrm>
            <a:off x="6232425" y="3663450"/>
            <a:ext cx="53400" cy="531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16" name="Shape 516"/>
          <p:cNvSpPr/>
          <p:nvPr/>
        </p:nvSpPr>
        <p:spPr>
          <a:xfrm>
            <a:off x="5126625" y="3752525"/>
            <a:ext cx="2265000" cy="24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More types of bets</a:t>
            </a:r>
          </a:p>
        </p:txBody>
      </p:sp>
      <p:sp>
        <p:nvSpPr>
          <p:cNvPr id="517" name="Shape 517"/>
          <p:cNvSpPr/>
          <p:nvPr/>
        </p:nvSpPr>
        <p:spPr>
          <a:xfrm>
            <a:off x="6131950" y="2669850"/>
            <a:ext cx="2574300" cy="9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Leveraging on our knowledge of social betting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Focus on gamification</a:t>
            </a:r>
          </a:p>
          <a:p>
            <a:pPr indent="-271100" lvl="0" marL="360000" rtl="0">
              <a:lnSpc>
                <a:spcPct val="115000"/>
              </a:lnSpc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-"/>
            </a:pPr>
            <a:r>
              <a:rPr lang="en" sz="10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Any type of event: sport, politics, etc.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 are raising 300.000 € in equity with 25.000 € tickets by June 16</a:t>
            </a:r>
          </a:p>
        </p:txBody>
      </p:sp>
      <p:cxnSp>
        <p:nvCxnSpPr>
          <p:cNvPr id="523" name="Shape 523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524" name="Shape 5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Shape 525" title="Points scored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874" y="916550"/>
            <a:ext cx="5609125" cy="3468325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Shape 526"/>
          <p:cNvSpPr/>
          <p:nvPr/>
        </p:nvSpPr>
        <p:spPr>
          <a:xfrm>
            <a:off x="120225" y="2263300"/>
            <a:ext cx="2991600" cy="13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chemeClr val="lt2"/>
              </a:buClr>
              <a:buFont typeface="Lato"/>
              <a:buChar char="●"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Total financing: 500.000 €</a:t>
            </a:r>
          </a:p>
          <a:p>
            <a:pPr indent="-228600" lvl="0" marL="457200" rtl="0">
              <a:spcBef>
                <a:spcPts val="0"/>
              </a:spcBef>
              <a:buClr>
                <a:schemeClr val="lt2"/>
              </a:buClr>
              <a:buFont typeface="Lato"/>
              <a:buChar char="●"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Estimated monthly burn rate: 40.000 €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1110 - SocialBets - Horizontal logo - 1000x260.png" id="531" name="Shape 5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1938" y="1795749"/>
            <a:ext cx="6080123" cy="1552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Shape 532"/>
          <p:cNvSpPr txBox="1"/>
          <p:nvPr/>
        </p:nvSpPr>
        <p:spPr>
          <a:xfrm>
            <a:off x="1423350" y="3883525"/>
            <a:ext cx="6297300" cy="7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Play lottery with your friends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</a:t>
            </a: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Appendix</a:t>
            </a:r>
          </a:p>
        </p:txBody>
      </p:sp>
      <p:sp>
        <p:nvSpPr>
          <p:cNvPr id="538" name="Shape 538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However, during the journey we have found other interesting problems to be solved</a:t>
            </a:r>
          </a:p>
        </p:txBody>
      </p:sp>
      <p:cxnSp>
        <p:nvCxnSpPr>
          <p:cNvPr id="544" name="Shape 544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545" name="Shape 5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6" name="Shape 546"/>
          <p:cNvGrpSpPr/>
          <p:nvPr/>
        </p:nvGrpSpPr>
        <p:grpSpPr>
          <a:xfrm>
            <a:off x="612475" y="675675"/>
            <a:ext cx="8412475" cy="1436100"/>
            <a:chOff x="612475" y="958800"/>
            <a:chExt cx="8412475" cy="1436100"/>
          </a:xfrm>
        </p:grpSpPr>
        <p:sp>
          <p:nvSpPr>
            <p:cNvPr id="547" name="Shape 547"/>
            <p:cNvSpPr/>
            <p:nvPr/>
          </p:nvSpPr>
          <p:spPr>
            <a:xfrm>
              <a:off x="6124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48" name="Shape 548"/>
            <p:cNvSpPr/>
            <p:nvPr/>
          </p:nvSpPr>
          <p:spPr>
            <a:xfrm>
              <a:off x="945050" y="958800"/>
              <a:ext cx="80799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NGO fundraising</a:t>
              </a:r>
            </a:p>
          </p:txBody>
        </p:sp>
        <p:sp>
          <p:nvSpPr>
            <p:cNvPr id="549" name="Shape 549"/>
            <p:cNvSpPr/>
            <p:nvPr/>
          </p:nvSpPr>
          <p:spPr>
            <a:xfrm>
              <a:off x="945050" y="1408500"/>
              <a:ext cx="8079900" cy="98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Huge pain</a:t>
              </a:r>
            </a:p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Up to 50% of the budget is raised with Christmas lottery</a:t>
              </a:r>
            </a:p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Coordination of lottery sales is 100% manual and an operative hell</a:t>
              </a:r>
            </a:p>
          </p:txBody>
        </p:sp>
      </p:grpSp>
      <p:grpSp>
        <p:nvGrpSpPr>
          <p:cNvPr id="550" name="Shape 550"/>
          <p:cNvGrpSpPr/>
          <p:nvPr/>
        </p:nvGrpSpPr>
        <p:grpSpPr>
          <a:xfrm>
            <a:off x="612475" y="3476562"/>
            <a:ext cx="8412475" cy="1412710"/>
            <a:chOff x="612475" y="958800"/>
            <a:chExt cx="8412475" cy="1412710"/>
          </a:xfrm>
        </p:grpSpPr>
        <p:sp>
          <p:nvSpPr>
            <p:cNvPr id="551" name="Shape 551"/>
            <p:cNvSpPr/>
            <p:nvPr/>
          </p:nvSpPr>
          <p:spPr>
            <a:xfrm>
              <a:off x="6124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52" name="Shape 552"/>
            <p:cNvSpPr/>
            <p:nvPr/>
          </p:nvSpPr>
          <p:spPr>
            <a:xfrm>
              <a:off x="945050" y="958800"/>
              <a:ext cx="80799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Negative perception of betting market</a:t>
              </a:r>
            </a:p>
          </p:txBody>
        </p:sp>
        <p:sp>
          <p:nvSpPr>
            <p:cNvPr id="553" name="Shape 553"/>
            <p:cNvSpPr/>
            <p:nvPr/>
          </p:nvSpPr>
          <p:spPr>
            <a:xfrm>
              <a:off x="945050" y="1408510"/>
              <a:ext cx="8079900" cy="96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Not fair</a:t>
              </a:r>
            </a:p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Gambling addiction</a:t>
              </a:r>
            </a:p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Lack of transparency</a:t>
              </a:r>
            </a:p>
          </p:txBody>
        </p:sp>
      </p:grpSp>
      <p:grpSp>
        <p:nvGrpSpPr>
          <p:cNvPr id="554" name="Shape 554"/>
          <p:cNvGrpSpPr/>
          <p:nvPr/>
        </p:nvGrpSpPr>
        <p:grpSpPr>
          <a:xfrm>
            <a:off x="612475" y="2251468"/>
            <a:ext cx="8412475" cy="1085400"/>
            <a:chOff x="612475" y="958800"/>
            <a:chExt cx="8412475" cy="1085400"/>
          </a:xfrm>
        </p:grpSpPr>
        <p:sp>
          <p:nvSpPr>
            <p:cNvPr id="555" name="Shape 555"/>
            <p:cNvSpPr/>
            <p:nvPr/>
          </p:nvSpPr>
          <p:spPr>
            <a:xfrm>
              <a:off x="6124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56" name="Shape 556"/>
            <p:cNvSpPr/>
            <p:nvPr/>
          </p:nvSpPr>
          <p:spPr>
            <a:xfrm>
              <a:off x="945050" y="958800"/>
              <a:ext cx="80799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Christmas lottery for companies</a:t>
              </a:r>
            </a:p>
          </p:txBody>
        </p:sp>
        <p:sp>
          <p:nvSpPr>
            <p:cNvPr id="557" name="Shape 557"/>
            <p:cNvSpPr/>
            <p:nvPr/>
          </p:nvSpPr>
          <p:spPr>
            <a:xfrm>
              <a:off x="945050" y="1408500"/>
              <a:ext cx="8079900" cy="635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Complicated logistics</a:t>
              </a:r>
            </a:p>
            <a:p>
              <a:pPr indent="-207600" lvl="0" marL="360000" rtl="0">
                <a:lnSpc>
                  <a:spcPct val="150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Employee productivity decrease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Raise funds for your NGO</a:t>
            </a:r>
          </a:p>
        </p:txBody>
      </p:sp>
      <p:cxnSp>
        <p:nvCxnSpPr>
          <p:cNvPr id="563" name="Shape 563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grpSp>
        <p:nvGrpSpPr>
          <p:cNvPr id="564" name="Shape 564"/>
          <p:cNvGrpSpPr/>
          <p:nvPr/>
        </p:nvGrpSpPr>
        <p:grpSpPr>
          <a:xfrm>
            <a:off x="2991712" y="763600"/>
            <a:ext cx="6033198" cy="1204500"/>
            <a:chOff x="5669675" y="958800"/>
            <a:chExt cx="6033198" cy="1204500"/>
          </a:xfrm>
        </p:grpSpPr>
        <p:sp>
          <p:nvSpPr>
            <p:cNvPr id="565" name="Shape 565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66" name="Shape 566"/>
            <p:cNvSpPr/>
            <p:nvPr/>
          </p:nvSpPr>
          <p:spPr>
            <a:xfrm>
              <a:off x="6002273" y="958800"/>
              <a:ext cx="5700599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More funds</a:t>
              </a:r>
            </a:p>
          </p:txBody>
        </p:sp>
        <p:sp>
          <p:nvSpPr>
            <p:cNvPr id="567" name="Shape 567"/>
            <p:cNvSpPr/>
            <p:nvPr/>
          </p:nvSpPr>
          <p:spPr>
            <a:xfrm>
              <a:off x="6002262" y="1332300"/>
              <a:ext cx="57006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Access to more donors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No location limitations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Steady flow of income</a:t>
              </a:r>
            </a:p>
          </p:txBody>
        </p:sp>
      </p:grpSp>
      <p:grpSp>
        <p:nvGrpSpPr>
          <p:cNvPr id="568" name="Shape 568"/>
          <p:cNvGrpSpPr/>
          <p:nvPr/>
        </p:nvGrpSpPr>
        <p:grpSpPr>
          <a:xfrm>
            <a:off x="2991712" y="2197676"/>
            <a:ext cx="6033187" cy="1208421"/>
            <a:chOff x="5669675" y="958787"/>
            <a:chExt cx="6033187" cy="1208421"/>
          </a:xfrm>
        </p:grpSpPr>
        <p:sp>
          <p:nvSpPr>
            <p:cNvPr id="569" name="Shape 569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Foster community membership</a:t>
              </a:r>
            </a:p>
          </p:txBody>
        </p:sp>
        <p:sp>
          <p:nvSpPr>
            <p:cNvPr id="571" name="Shape 571"/>
            <p:cNvSpPr/>
            <p:nvPr/>
          </p:nvSpPr>
          <p:spPr>
            <a:xfrm>
              <a:off x="6002262" y="1332309"/>
              <a:ext cx="5700600" cy="8348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Share illusion of prizes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Competitions among members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Channel to communicate relevant information</a:t>
              </a:r>
            </a:p>
          </p:txBody>
        </p:sp>
      </p:grpSp>
      <p:grpSp>
        <p:nvGrpSpPr>
          <p:cNvPr id="572" name="Shape 572"/>
          <p:cNvGrpSpPr/>
          <p:nvPr/>
        </p:nvGrpSpPr>
        <p:grpSpPr>
          <a:xfrm>
            <a:off x="2991712" y="3635675"/>
            <a:ext cx="6033187" cy="1177221"/>
            <a:chOff x="5669675" y="958787"/>
            <a:chExt cx="6033187" cy="1177221"/>
          </a:xfrm>
        </p:grpSpPr>
        <p:sp>
          <p:nvSpPr>
            <p:cNvPr id="573" name="Shape 573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74" name="Shape 574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Effortless</a:t>
              </a:r>
            </a:p>
          </p:txBody>
        </p:sp>
        <p:sp>
          <p:nvSpPr>
            <p:cNvPr id="575" name="Shape 575"/>
            <p:cNvSpPr/>
            <p:nvPr/>
          </p:nvSpPr>
          <p:spPr>
            <a:xfrm>
              <a:off x="6002262" y="1332309"/>
              <a:ext cx="5700600" cy="80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SocialBets takes care of everything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100% customizable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Transparent and legal</a:t>
              </a:r>
            </a:p>
          </p:txBody>
        </p:sp>
      </p:grpSp>
      <p:pic>
        <p:nvPicPr>
          <p:cNvPr descr="ngo_join_bet.png" id="576" name="Shape 5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230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Coordinate Christmas lottery for your company</a:t>
            </a:r>
          </a:p>
        </p:txBody>
      </p:sp>
      <p:cxnSp>
        <p:nvCxnSpPr>
          <p:cNvPr id="582" name="Shape 582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grpSp>
        <p:nvGrpSpPr>
          <p:cNvPr id="583" name="Shape 583"/>
          <p:cNvGrpSpPr/>
          <p:nvPr/>
        </p:nvGrpSpPr>
        <p:grpSpPr>
          <a:xfrm>
            <a:off x="2991712" y="763600"/>
            <a:ext cx="6033198" cy="1204500"/>
            <a:chOff x="5669675" y="958800"/>
            <a:chExt cx="6033198" cy="1204500"/>
          </a:xfrm>
        </p:grpSpPr>
        <p:sp>
          <p:nvSpPr>
            <p:cNvPr id="584" name="Shape 584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85" name="Shape 585"/>
            <p:cNvSpPr/>
            <p:nvPr/>
          </p:nvSpPr>
          <p:spPr>
            <a:xfrm>
              <a:off x="6002273" y="958800"/>
              <a:ext cx="5700599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Focus on what matters</a:t>
              </a:r>
            </a:p>
          </p:txBody>
        </p:sp>
        <p:sp>
          <p:nvSpPr>
            <p:cNvPr id="586" name="Shape 586"/>
            <p:cNvSpPr/>
            <p:nvPr/>
          </p:nvSpPr>
          <p:spPr>
            <a:xfrm>
              <a:off x="6002262" y="1332300"/>
              <a:ext cx="57006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No employee will waste time on this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SocialBets handles every employee doubt or need</a:t>
              </a:r>
            </a:p>
          </p:txBody>
        </p:sp>
      </p:grpSp>
      <p:grpSp>
        <p:nvGrpSpPr>
          <p:cNvPr id="587" name="Shape 587"/>
          <p:cNvGrpSpPr/>
          <p:nvPr/>
        </p:nvGrpSpPr>
        <p:grpSpPr>
          <a:xfrm>
            <a:off x="2991712" y="2197676"/>
            <a:ext cx="6033187" cy="1208421"/>
            <a:chOff x="5669675" y="958787"/>
            <a:chExt cx="6033187" cy="1208421"/>
          </a:xfrm>
        </p:grpSpPr>
        <p:sp>
          <p:nvSpPr>
            <p:cNvPr id="588" name="Shape 588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89" name="Shape 589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Simplify the process</a:t>
              </a:r>
            </a:p>
          </p:txBody>
        </p:sp>
        <p:sp>
          <p:nvSpPr>
            <p:cNvPr id="590" name="Shape 590"/>
            <p:cNvSpPr/>
            <p:nvPr/>
          </p:nvSpPr>
          <p:spPr>
            <a:xfrm>
              <a:off x="6002262" y="1332309"/>
              <a:ext cx="5700600" cy="8348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Improved availability: 24x7 and everywhere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No cash management</a:t>
              </a:r>
            </a:p>
          </p:txBody>
        </p:sp>
      </p:grpSp>
      <p:grpSp>
        <p:nvGrpSpPr>
          <p:cNvPr id="591" name="Shape 591"/>
          <p:cNvGrpSpPr/>
          <p:nvPr/>
        </p:nvGrpSpPr>
        <p:grpSpPr>
          <a:xfrm>
            <a:off x="2991712" y="3635675"/>
            <a:ext cx="6033187" cy="1177221"/>
            <a:chOff x="5669675" y="958787"/>
            <a:chExt cx="6033187" cy="1177221"/>
          </a:xfrm>
        </p:grpSpPr>
        <p:sp>
          <p:nvSpPr>
            <p:cNvPr id="592" name="Shape 592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593" name="Shape 593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100% satisfaction from customers</a:t>
              </a:r>
            </a:p>
          </p:txBody>
        </p:sp>
        <p:sp>
          <p:nvSpPr>
            <p:cNvPr id="594" name="Shape 594"/>
            <p:cNvSpPr/>
            <p:nvPr/>
          </p:nvSpPr>
          <p:spPr>
            <a:xfrm>
              <a:off x="6002262" y="1332309"/>
              <a:ext cx="5700600" cy="80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Feature validated with relevant companies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Great feedback from both management and employees</a:t>
              </a:r>
            </a:p>
          </p:txBody>
        </p:sp>
      </p:grpSp>
      <p:pic>
        <p:nvPicPr>
          <p:cNvPr descr="christmas_company_join_bet.png" id="595" name="Shape 5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230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/>
        </p:nvSpPr>
        <p:spPr>
          <a:xfrm>
            <a:off x="120225" y="79400"/>
            <a:ext cx="88713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SocialBets was created to solve a pain we had: play lottery with our friends</a:t>
            </a:r>
          </a:p>
        </p:txBody>
      </p:sp>
      <p:cxnSp>
        <p:nvCxnSpPr>
          <p:cNvPr id="82" name="Shape 82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Shape 84"/>
          <p:cNvGrpSpPr/>
          <p:nvPr/>
        </p:nvGrpSpPr>
        <p:grpSpPr>
          <a:xfrm>
            <a:off x="120237" y="1989553"/>
            <a:ext cx="1935802" cy="2202979"/>
            <a:chOff x="3031825" y="771674"/>
            <a:chExt cx="2453799" cy="2792470"/>
          </a:xfrm>
        </p:grpSpPr>
        <p:pic>
          <p:nvPicPr>
            <p:cNvPr descr="chase_money.png" id="85" name="Shape 8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031824" y="771674"/>
              <a:ext cx="2453799" cy="13722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6" name="Shape 86"/>
            <p:cNvSpPr/>
            <p:nvPr/>
          </p:nvSpPr>
          <p:spPr>
            <a:xfrm>
              <a:off x="3031872" y="2327244"/>
              <a:ext cx="2453700" cy="123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G</a:t>
              </a: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ather everyone’s money</a:t>
              </a:r>
            </a:p>
          </p:txBody>
        </p:sp>
      </p:grpSp>
      <p:grpSp>
        <p:nvGrpSpPr>
          <p:cNvPr id="87" name="Shape 87"/>
          <p:cNvGrpSpPr/>
          <p:nvPr/>
        </p:nvGrpSpPr>
        <p:grpSpPr>
          <a:xfrm>
            <a:off x="882938" y="1461154"/>
            <a:ext cx="410400" cy="410399"/>
            <a:chOff x="1068563" y="1461154"/>
            <a:chExt cx="410400" cy="410399"/>
          </a:xfrm>
        </p:grpSpPr>
        <p:sp>
          <p:nvSpPr>
            <p:cNvPr id="88" name="Shape 88"/>
            <p:cNvSpPr/>
            <p:nvPr/>
          </p:nvSpPr>
          <p:spPr>
            <a:xfrm>
              <a:off x="1116113" y="1508704"/>
              <a:ext cx="315300" cy="315299"/>
            </a:xfrm>
            <a:prstGeom prst="ellipse">
              <a:avLst/>
            </a:prstGeom>
            <a:noFill/>
            <a:ln cap="flat" cmpd="sng" w="19050">
              <a:solidFill>
                <a:srgbClr val="197A45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1068563" y="1461154"/>
              <a:ext cx="410400" cy="4103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1</a:t>
              </a:r>
            </a:p>
          </p:txBody>
        </p:sp>
      </p:grpSp>
      <p:grpSp>
        <p:nvGrpSpPr>
          <p:cNvPr id="90" name="Shape 90"/>
          <p:cNvGrpSpPr/>
          <p:nvPr/>
        </p:nvGrpSpPr>
        <p:grpSpPr>
          <a:xfrm>
            <a:off x="2432200" y="1989542"/>
            <a:ext cx="1935600" cy="2203100"/>
            <a:chOff x="2432200" y="2020350"/>
            <a:chExt cx="1935600" cy="2203100"/>
          </a:xfrm>
        </p:grpSpPr>
        <p:sp>
          <p:nvSpPr>
            <p:cNvPr id="91" name="Shape 91"/>
            <p:cNvSpPr/>
            <p:nvPr/>
          </p:nvSpPr>
          <p:spPr>
            <a:xfrm>
              <a:off x="2432200" y="3247550"/>
              <a:ext cx="1935600" cy="97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Purchase the lottery ticket</a:t>
              </a:r>
            </a:p>
          </p:txBody>
        </p:sp>
        <p:pic>
          <p:nvPicPr>
            <p:cNvPr descr="lottery_ticket.png" id="92" name="Shape 9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582217" y="2020350"/>
              <a:ext cx="1635542" cy="1082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3" name="Shape 93"/>
          <p:cNvGrpSpPr/>
          <p:nvPr/>
        </p:nvGrpSpPr>
        <p:grpSpPr>
          <a:xfrm>
            <a:off x="4743975" y="1989542"/>
            <a:ext cx="1935725" cy="2203101"/>
            <a:chOff x="4743975" y="2020350"/>
            <a:chExt cx="1935725" cy="2203101"/>
          </a:xfrm>
        </p:grpSpPr>
        <p:sp>
          <p:nvSpPr>
            <p:cNvPr id="94" name="Shape 94"/>
            <p:cNvSpPr/>
            <p:nvPr/>
          </p:nvSpPr>
          <p:spPr>
            <a:xfrm>
              <a:off x="4743975" y="3247551"/>
              <a:ext cx="1935600" cy="97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Send a copy of the ticket</a:t>
              </a:r>
            </a:p>
          </p:txBody>
        </p:sp>
        <p:pic>
          <p:nvPicPr>
            <p:cNvPr descr="take_picture.png" id="95" name="Shape 9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755001" y="2020350"/>
              <a:ext cx="1924698" cy="10825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6" name="Shape 96"/>
          <p:cNvGrpSpPr/>
          <p:nvPr/>
        </p:nvGrpSpPr>
        <p:grpSpPr>
          <a:xfrm>
            <a:off x="7055900" y="1989542"/>
            <a:ext cx="1935600" cy="2203099"/>
            <a:chOff x="7055900" y="2020349"/>
            <a:chExt cx="1935600" cy="2203099"/>
          </a:xfrm>
        </p:grpSpPr>
        <p:sp>
          <p:nvSpPr>
            <p:cNvPr id="97" name="Shape 97"/>
            <p:cNvSpPr/>
            <p:nvPr/>
          </p:nvSpPr>
          <p:spPr>
            <a:xfrm>
              <a:off x="7055900" y="3247549"/>
              <a:ext cx="1935600" cy="97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Hope that your friend is not in the caribbean with your money</a:t>
              </a:r>
            </a:p>
            <a:p>
              <a:pPr lvl="0" rtl="0" algn="ctr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pic>
          <p:nvPicPr>
            <p:cNvPr descr="caribben_view.png" id="98" name="Shape 98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11582" y="2020349"/>
              <a:ext cx="1624211" cy="108259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9" name="Shape 99"/>
          <p:cNvGrpSpPr/>
          <p:nvPr/>
        </p:nvGrpSpPr>
        <p:grpSpPr>
          <a:xfrm>
            <a:off x="3194800" y="1461154"/>
            <a:ext cx="410400" cy="410399"/>
            <a:chOff x="1068563" y="1461154"/>
            <a:chExt cx="410400" cy="410399"/>
          </a:xfrm>
        </p:grpSpPr>
        <p:sp>
          <p:nvSpPr>
            <p:cNvPr id="100" name="Shape 100"/>
            <p:cNvSpPr/>
            <p:nvPr/>
          </p:nvSpPr>
          <p:spPr>
            <a:xfrm>
              <a:off x="1116113" y="1508704"/>
              <a:ext cx="315300" cy="315299"/>
            </a:xfrm>
            <a:prstGeom prst="ellipse">
              <a:avLst/>
            </a:prstGeom>
            <a:noFill/>
            <a:ln cap="flat" cmpd="sng" w="19050">
              <a:solidFill>
                <a:srgbClr val="197A45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1" name="Shape 101"/>
            <p:cNvSpPr/>
            <p:nvPr/>
          </p:nvSpPr>
          <p:spPr>
            <a:xfrm>
              <a:off x="1068563" y="1461154"/>
              <a:ext cx="410400" cy="4103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2</a:t>
              </a:r>
            </a:p>
          </p:txBody>
        </p:sp>
      </p:grpSp>
      <p:grpSp>
        <p:nvGrpSpPr>
          <p:cNvPr id="102" name="Shape 102"/>
          <p:cNvGrpSpPr/>
          <p:nvPr/>
        </p:nvGrpSpPr>
        <p:grpSpPr>
          <a:xfrm>
            <a:off x="5506637" y="1461154"/>
            <a:ext cx="410400" cy="410399"/>
            <a:chOff x="1068563" y="1461154"/>
            <a:chExt cx="410400" cy="410399"/>
          </a:xfrm>
        </p:grpSpPr>
        <p:sp>
          <p:nvSpPr>
            <p:cNvPr id="103" name="Shape 103"/>
            <p:cNvSpPr/>
            <p:nvPr/>
          </p:nvSpPr>
          <p:spPr>
            <a:xfrm>
              <a:off x="1116113" y="1508704"/>
              <a:ext cx="315300" cy="315299"/>
            </a:xfrm>
            <a:prstGeom prst="ellipse">
              <a:avLst/>
            </a:prstGeom>
            <a:noFill/>
            <a:ln cap="flat" cmpd="sng" w="19050">
              <a:solidFill>
                <a:srgbClr val="197A45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1068563" y="1461154"/>
              <a:ext cx="410400" cy="4103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3</a:t>
              </a:r>
            </a:p>
          </p:txBody>
        </p:sp>
      </p:grpSp>
      <p:grpSp>
        <p:nvGrpSpPr>
          <p:cNvPr id="105" name="Shape 105"/>
          <p:cNvGrpSpPr/>
          <p:nvPr/>
        </p:nvGrpSpPr>
        <p:grpSpPr>
          <a:xfrm>
            <a:off x="7818500" y="1461154"/>
            <a:ext cx="410400" cy="410399"/>
            <a:chOff x="1068563" y="1461154"/>
            <a:chExt cx="410400" cy="410399"/>
          </a:xfrm>
        </p:grpSpPr>
        <p:sp>
          <p:nvSpPr>
            <p:cNvPr id="106" name="Shape 106"/>
            <p:cNvSpPr/>
            <p:nvPr/>
          </p:nvSpPr>
          <p:spPr>
            <a:xfrm>
              <a:off x="1116113" y="1508704"/>
              <a:ext cx="315300" cy="315299"/>
            </a:xfrm>
            <a:prstGeom prst="ellipse">
              <a:avLst/>
            </a:prstGeom>
            <a:noFill/>
            <a:ln cap="flat" cmpd="sng" w="19050">
              <a:solidFill>
                <a:srgbClr val="197A45"/>
              </a:solidFill>
              <a:prstDash val="solid"/>
              <a:round/>
              <a:headEnd len="med" w="med" type="none"/>
              <a:tailEnd len="med" w="med" type="none"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1068563" y="1461154"/>
              <a:ext cx="410400" cy="4103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 algn="ctr">
                <a:spcBef>
                  <a:spcPts val="0"/>
                </a:spcBef>
                <a:buNone/>
              </a:pPr>
              <a:r>
                <a:rPr lang="en">
                  <a:solidFill>
                    <a:srgbClr val="197A45"/>
                  </a:solidFill>
                  <a:latin typeface="Lato"/>
                  <a:ea typeface="Lato"/>
                  <a:cs typeface="Lato"/>
                  <a:sym typeface="Lato"/>
                </a:rPr>
                <a:t>4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Our focus on groups allows us to leverage on network effects for user acquisition</a:t>
            </a:r>
          </a:p>
        </p:txBody>
      </p:sp>
      <p:cxnSp>
        <p:nvCxnSpPr>
          <p:cNvPr id="601" name="Shape 601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602" name="Shape 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etwork_effects.png" id="603" name="Shape 6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912" y="1079425"/>
            <a:ext cx="7054174" cy="2984649"/>
          </a:xfrm>
          <a:prstGeom prst="rect">
            <a:avLst/>
          </a:prstGeom>
          <a:noFill/>
          <a:ln>
            <a:noFill/>
          </a:ln>
        </p:spPr>
      </p:pic>
      <p:sp>
        <p:nvSpPr>
          <p:cNvPr id="604" name="Shape 604"/>
          <p:cNvSpPr txBox="1"/>
          <p:nvPr/>
        </p:nvSpPr>
        <p:spPr>
          <a:xfrm>
            <a:off x="2192200" y="1731850"/>
            <a:ext cx="523500" cy="1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(25%)</a:t>
            </a:r>
          </a:p>
        </p:txBody>
      </p:sp>
      <p:sp>
        <p:nvSpPr>
          <p:cNvPr id="605" name="Shape 605"/>
          <p:cNvSpPr txBox="1"/>
          <p:nvPr/>
        </p:nvSpPr>
        <p:spPr>
          <a:xfrm>
            <a:off x="3053550" y="2141900"/>
            <a:ext cx="501900" cy="12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(75%)</a:t>
            </a:r>
          </a:p>
        </p:txBody>
      </p:sp>
      <p:sp>
        <p:nvSpPr>
          <p:cNvPr id="606" name="Shape 606"/>
          <p:cNvSpPr txBox="1"/>
          <p:nvPr/>
        </p:nvSpPr>
        <p:spPr>
          <a:xfrm>
            <a:off x="3891525" y="1979600"/>
            <a:ext cx="523500" cy="1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(1%)</a:t>
            </a:r>
          </a:p>
        </p:txBody>
      </p:sp>
      <p:sp>
        <p:nvSpPr>
          <p:cNvPr id="607" name="Shape 607"/>
          <p:cNvSpPr txBox="1"/>
          <p:nvPr/>
        </p:nvSpPr>
        <p:spPr>
          <a:xfrm>
            <a:off x="4745625" y="2130925"/>
            <a:ext cx="501900" cy="1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(74%)</a:t>
            </a:r>
          </a:p>
        </p:txBody>
      </p:sp>
      <p:sp>
        <p:nvSpPr>
          <p:cNvPr id="608" name="Shape 608"/>
          <p:cNvSpPr txBox="1"/>
          <p:nvPr/>
        </p:nvSpPr>
        <p:spPr>
          <a:xfrm>
            <a:off x="5605775" y="2597800"/>
            <a:ext cx="462900" cy="16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(54%)</a:t>
            </a:r>
          </a:p>
        </p:txBody>
      </p:sp>
      <p:sp>
        <p:nvSpPr>
          <p:cNvPr id="609" name="Shape 609"/>
          <p:cNvSpPr txBox="1"/>
          <p:nvPr/>
        </p:nvSpPr>
        <p:spPr>
          <a:xfrm>
            <a:off x="6413100" y="3326975"/>
            <a:ext cx="543600" cy="1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(20%)</a:t>
            </a:r>
          </a:p>
        </p:txBody>
      </p:sp>
      <p:sp>
        <p:nvSpPr>
          <p:cNvPr id="610" name="Shape 610"/>
          <p:cNvSpPr txBox="1"/>
          <p:nvPr/>
        </p:nvSpPr>
        <p:spPr>
          <a:xfrm>
            <a:off x="6758175" y="2648325"/>
            <a:ext cx="397200" cy="1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8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x2.9</a:t>
            </a:r>
          </a:p>
        </p:txBody>
      </p:sp>
      <p:cxnSp>
        <p:nvCxnSpPr>
          <p:cNvPr id="611" name="Shape 611"/>
          <p:cNvCxnSpPr/>
          <p:nvPr/>
        </p:nvCxnSpPr>
        <p:spPr>
          <a:xfrm flipH="1" rot="10800000">
            <a:off x="6862350" y="2304825"/>
            <a:ext cx="481800" cy="830100"/>
          </a:xfrm>
          <a:prstGeom prst="straightConnector1">
            <a:avLst/>
          </a:prstGeom>
          <a:noFill/>
          <a:ln cap="flat" cmpd="sng" w="9525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People do play in group</a:t>
            </a:r>
            <a:r>
              <a:rPr baseline="30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</a:p>
        </p:txBody>
      </p:sp>
      <p:cxnSp>
        <p:nvCxnSpPr>
          <p:cNvPr id="617" name="Shape 617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618" name="Shape 6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Shape 619"/>
          <p:cNvSpPr/>
          <p:nvPr/>
        </p:nvSpPr>
        <p:spPr>
          <a:xfrm>
            <a:off x="120225" y="4733000"/>
            <a:ext cx="69225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Source: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(1) </a:t>
            </a:r>
            <a:r>
              <a:rPr lang="en" sz="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“Embedded Play: Economic and Social Motivations for Sharing Lottery Tickets”</a:t>
            </a: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by Mauro F. Guillén, Roberto Garvía and Andrés Santana</a:t>
            </a:r>
          </a:p>
        </p:txBody>
      </p:sp>
      <p:pic>
        <p:nvPicPr>
          <p:cNvPr descr="group_betting_per_country.png" id="620" name="Shape 6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5274" y="1422419"/>
            <a:ext cx="6113451" cy="258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Cohort analysis (1)</a:t>
            </a:r>
          </a:p>
        </p:txBody>
      </p:sp>
      <p:cxnSp>
        <p:nvCxnSpPr>
          <p:cNvPr id="626" name="Shape 626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descr="1.png" id="627" name="Shape 6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38275" y="720299"/>
            <a:ext cx="4068489" cy="17213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.png" id="628" name="Shape 6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75" y="3208801"/>
            <a:ext cx="4068448" cy="1724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3.png" id="629" name="Shape 6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1024" y="3210311"/>
            <a:ext cx="4068448" cy="1721364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Shape 630"/>
          <p:cNvSpPr/>
          <p:nvPr/>
        </p:nvSpPr>
        <p:spPr>
          <a:xfrm>
            <a:off x="4278825" y="2499200"/>
            <a:ext cx="4812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4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=</a:t>
            </a:r>
          </a:p>
        </p:txBody>
      </p:sp>
      <p:sp>
        <p:nvSpPr>
          <p:cNvPr id="631" name="Shape 631"/>
          <p:cNvSpPr/>
          <p:nvPr/>
        </p:nvSpPr>
        <p:spPr>
          <a:xfrm>
            <a:off x="4278825" y="3882287"/>
            <a:ext cx="481200" cy="37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400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x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Shape 636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Cohort analysis (2)</a:t>
            </a:r>
          </a:p>
        </p:txBody>
      </p:sp>
      <p:cxnSp>
        <p:nvCxnSpPr>
          <p:cNvPr id="637" name="Shape 637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descr="Screen Shot 2017-02-01 at 08.30.39.png" id="638" name="Shape 6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1185862"/>
            <a:ext cx="5943600" cy="27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Shape 643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Cohort analysis (3)</a:t>
            </a:r>
          </a:p>
        </p:txBody>
      </p:sp>
      <p:cxnSp>
        <p:nvCxnSpPr>
          <p:cNvPr id="644" name="Shape 644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descr="Screen Shot 2017-02-01 at 08.30.49.png" id="645" name="Shape 6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7362" y="1185862"/>
            <a:ext cx="5629275" cy="27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Cohort analysis (4)</a:t>
            </a:r>
          </a:p>
        </p:txBody>
      </p:sp>
      <p:cxnSp>
        <p:nvCxnSpPr>
          <p:cNvPr id="651" name="Shape 651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descr="Screen Shot 2017-02-01 at 08.30.58.png" id="652" name="Shape 6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175" y="1190625"/>
            <a:ext cx="5581650" cy="276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Solution</a:t>
            </a:r>
          </a:p>
        </p:txBody>
      </p:sp>
      <p:sp>
        <p:nvSpPr>
          <p:cNvPr id="113" name="Shape 113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114" name="Shape 114"/>
          <p:cNvSpPr/>
          <p:nvPr/>
        </p:nvSpPr>
        <p:spPr>
          <a:xfrm>
            <a:off x="1021664" y="2853150"/>
            <a:ext cx="518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Just enjoy, we take care of everything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1200" y="2955200"/>
            <a:ext cx="239099" cy="23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Play any Spanish lottery game with your friends (Euromillions, Christmas Lottery, etc.)</a:t>
            </a:r>
          </a:p>
        </p:txBody>
      </p:sp>
      <p:cxnSp>
        <p:nvCxnSpPr>
          <p:cNvPr id="121" name="Shape 121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grpSp>
        <p:nvGrpSpPr>
          <p:cNvPr id="122" name="Shape 122"/>
          <p:cNvGrpSpPr/>
          <p:nvPr/>
        </p:nvGrpSpPr>
        <p:grpSpPr>
          <a:xfrm>
            <a:off x="5669675" y="763599"/>
            <a:ext cx="3355075" cy="996900"/>
            <a:chOff x="5669675" y="958800"/>
            <a:chExt cx="3355075" cy="996900"/>
          </a:xfrm>
        </p:grpSpPr>
        <p:sp>
          <p:nvSpPr>
            <p:cNvPr id="123" name="Shape 123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24" name="Shape 124"/>
            <p:cNvSpPr/>
            <p:nvPr/>
          </p:nvSpPr>
          <p:spPr>
            <a:xfrm>
              <a:off x="6002250" y="958800"/>
              <a:ext cx="30225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Fun </a:t>
              </a:r>
            </a:p>
          </p:txBody>
        </p:sp>
        <p:sp>
          <p:nvSpPr>
            <p:cNvPr id="125" name="Shape 125"/>
            <p:cNvSpPr/>
            <p:nvPr/>
          </p:nvSpPr>
          <p:spPr>
            <a:xfrm>
              <a:off x="6002250" y="1408500"/>
              <a:ext cx="2989200" cy="54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Share your illusion and compete against your family and friends</a:t>
              </a:r>
            </a:p>
          </p:txBody>
        </p:sp>
      </p:grpSp>
      <p:grpSp>
        <p:nvGrpSpPr>
          <p:cNvPr id="126" name="Shape 126"/>
          <p:cNvGrpSpPr/>
          <p:nvPr/>
        </p:nvGrpSpPr>
        <p:grpSpPr>
          <a:xfrm>
            <a:off x="5669675" y="2955024"/>
            <a:ext cx="3355075" cy="996900"/>
            <a:chOff x="5669675" y="958800"/>
            <a:chExt cx="3355075" cy="996900"/>
          </a:xfrm>
        </p:grpSpPr>
        <p:sp>
          <p:nvSpPr>
            <p:cNvPr id="127" name="Shape 127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28" name="Shape 128"/>
            <p:cNvSpPr/>
            <p:nvPr/>
          </p:nvSpPr>
          <p:spPr>
            <a:xfrm>
              <a:off x="6002250" y="958800"/>
              <a:ext cx="30225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Safe</a:t>
              </a:r>
            </a:p>
          </p:txBody>
        </p:sp>
        <p:sp>
          <p:nvSpPr>
            <p:cNvPr id="129" name="Shape 129"/>
            <p:cNvSpPr/>
            <p:nvPr/>
          </p:nvSpPr>
          <p:spPr>
            <a:xfrm>
              <a:off x="6002250" y="1408500"/>
              <a:ext cx="2989200" cy="54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We are a licensed lottery retailer (No. 271 from Madrid) </a:t>
              </a:r>
            </a:p>
          </p:txBody>
        </p:sp>
      </p:grpSp>
      <p:grpSp>
        <p:nvGrpSpPr>
          <p:cNvPr id="130" name="Shape 130"/>
          <p:cNvGrpSpPr/>
          <p:nvPr/>
        </p:nvGrpSpPr>
        <p:grpSpPr>
          <a:xfrm>
            <a:off x="5669675" y="4050737"/>
            <a:ext cx="3355075" cy="996900"/>
            <a:chOff x="5669675" y="958800"/>
            <a:chExt cx="3355075" cy="996900"/>
          </a:xfrm>
        </p:grpSpPr>
        <p:sp>
          <p:nvSpPr>
            <p:cNvPr id="131" name="Shape 131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32" name="Shape 132"/>
            <p:cNvSpPr/>
            <p:nvPr/>
          </p:nvSpPr>
          <p:spPr>
            <a:xfrm>
              <a:off x="6002250" y="958800"/>
              <a:ext cx="30225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Easy</a:t>
              </a:r>
            </a:p>
          </p:txBody>
        </p:sp>
        <p:sp>
          <p:nvSpPr>
            <p:cNvPr id="133" name="Shape 133"/>
            <p:cNvSpPr/>
            <p:nvPr/>
          </p:nvSpPr>
          <p:spPr>
            <a:xfrm>
              <a:off x="6002250" y="1408500"/>
              <a:ext cx="2989200" cy="54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100% mobile and user oriented (place your bet in 5 clicks)</a:t>
              </a:r>
            </a:p>
          </p:txBody>
        </p:sp>
      </p:grpSp>
      <p:grpSp>
        <p:nvGrpSpPr>
          <p:cNvPr id="134" name="Shape 134"/>
          <p:cNvGrpSpPr/>
          <p:nvPr/>
        </p:nvGrpSpPr>
        <p:grpSpPr>
          <a:xfrm>
            <a:off x="5669675" y="1859312"/>
            <a:ext cx="3355075" cy="996900"/>
            <a:chOff x="5669675" y="958800"/>
            <a:chExt cx="3355075" cy="996900"/>
          </a:xfrm>
        </p:grpSpPr>
        <p:sp>
          <p:nvSpPr>
            <p:cNvPr id="135" name="Shape 135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36" name="Shape 136"/>
            <p:cNvSpPr/>
            <p:nvPr/>
          </p:nvSpPr>
          <p:spPr>
            <a:xfrm>
              <a:off x="6002250" y="958800"/>
              <a:ext cx="30225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Social</a:t>
              </a:r>
            </a:p>
          </p:txBody>
        </p:sp>
        <p:sp>
          <p:nvSpPr>
            <p:cNvPr id="137" name="Shape 137"/>
            <p:cNvSpPr/>
            <p:nvPr/>
          </p:nvSpPr>
          <p:spPr>
            <a:xfrm>
              <a:off x="6002250" y="1408500"/>
              <a:ext cx="2989200" cy="54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lvl="0" rtl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Choose the people you play with via WhatsApp</a:t>
              </a:r>
            </a:p>
          </p:txBody>
        </p:sp>
      </p:grpSp>
      <p:pic>
        <p:nvPicPr>
          <p:cNvPr descr="draws.png"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230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t_details.png" id="139" name="Shape 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97905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Try a different betting company</a:t>
            </a:r>
          </a:p>
        </p:txBody>
      </p:sp>
      <p:cxnSp>
        <p:nvCxnSpPr>
          <p:cNvPr id="145" name="Shape 145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grpSp>
        <p:nvGrpSpPr>
          <p:cNvPr id="146" name="Shape 146"/>
          <p:cNvGrpSpPr/>
          <p:nvPr/>
        </p:nvGrpSpPr>
        <p:grpSpPr>
          <a:xfrm>
            <a:off x="5672162" y="763600"/>
            <a:ext cx="6033198" cy="1204500"/>
            <a:chOff x="5669675" y="958800"/>
            <a:chExt cx="6033198" cy="1204500"/>
          </a:xfrm>
        </p:grpSpPr>
        <p:sp>
          <p:nvSpPr>
            <p:cNvPr id="147" name="Shape 147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48" name="Shape 148"/>
            <p:cNvSpPr/>
            <p:nvPr/>
          </p:nvSpPr>
          <p:spPr>
            <a:xfrm>
              <a:off x="6002273" y="958800"/>
              <a:ext cx="5700599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Fair</a:t>
              </a:r>
            </a:p>
          </p:txBody>
        </p:sp>
        <p:sp>
          <p:nvSpPr>
            <p:cNvPr id="149" name="Shape 149"/>
            <p:cNvSpPr/>
            <p:nvPr/>
          </p:nvSpPr>
          <p:spPr>
            <a:xfrm>
              <a:off x="6002262" y="1332300"/>
              <a:ext cx="30201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Transparency in our operative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Refunds and cancellations available any time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Less than 10 minutes response</a:t>
              </a:r>
            </a:p>
          </p:txBody>
        </p:sp>
      </p:grpSp>
      <p:grpSp>
        <p:nvGrpSpPr>
          <p:cNvPr id="150" name="Shape 150"/>
          <p:cNvGrpSpPr/>
          <p:nvPr/>
        </p:nvGrpSpPr>
        <p:grpSpPr>
          <a:xfrm>
            <a:off x="5672162" y="2197676"/>
            <a:ext cx="6033187" cy="1208423"/>
            <a:chOff x="5669675" y="958787"/>
            <a:chExt cx="6033187" cy="1208423"/>
          </a:xfrm>
        </p:grpSpPr>
        <p:sp>
          <p:nvSpPr>
            <p:cNvPr id="151" name="Shape 151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52" name="Shape 152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Safe</a:t>
              </a:r>
            </a:p>
          </p:txBody>
        </p:sp>
        <p:sp>
          <p:nvSpPr>
            <p:cNvPr id="153" name="Shape 153"/>
            <p:cNvSpPr/>
            <p:nvPr/>
          </p:nvSpPr>
          <p:spPr>
            <a:xfrm>
              <a:off x="6002262" y="1332311"/>
              <a:ext cx="3020100" cy="83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Betting limitations of 50 € per week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Robust legal model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Highest security standards</a:t>
              </a:r>
            </a:p>
          </p:txBody>
        </p:sp>
      </p:grpSp>
      <p:grpSp>
        <p:nvGrpSpPr>
          <p:cNvPr id="154" name="Shape 154"/>
          <p:cNvGrpSpPr/>
          <p:nvPr/>
        </p:nvGrpSpPr>
        <p:grpSpPr>
          <a:xfrm>
            <a:off x="5672162" y="3635675"/>
            <a:ext cx="6033187" cy="1177225"/>
            <a:chOff x="5669675" y="958787"/>
            <a:chExt cx="6033187" cy="1177225"/>
          </a:xfrm>
        </p:grpSpPr>
        <p:sp>
          <p:nvSpPr>
            <p:cNvPr id="155" name="Shape 155"/>
            <p:cNvSpPr/>
            <p:nvPr/>
          </p:nvSpPr>
          <p:spPr>
            <a:xfrm>
              <a:off x="5669675" y="998100"/>
              <a:ext cx="239100" cy="410400"/>
            </a:xfrm>
            <a:prstGeom prst="chevron">
              <a:avLst>
                <a:gd fmla="val 50000" name="adj"/>
              </a:avLst>
            </a:prstGeom>
            <a:solidFill>
              <a:srgbClr val="197A45"/>
            </a:solidFill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t/>
              </a:r>
              <a:endParaRPr>
                <a:solidFill>
                  <a:srgbClr val="197A45"/>
                </a:solidFill>
              </a:endParaRPr>
            </a:p>
          </p:txBody>
        </p:sp>
        <p:sp>
          <p:nvSpPr>
            <p:cNvPr id="156" name="Shape 156"/>
            <p:cNvSpPr/>
            <p:nvPr/>
          </p:nvSpPr>
          <p:spPr>
            <a:xfrm>
              <a:off x="6002262" y="958787"/>
              <a:ext cx="5700600" cy="489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rIns="91425" tIns="91425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1800">
                  <a:solidFill>
                    <a:schemeClr val="dk2"/>
                  </a:solidFill>
                  <a:latin typeface="Lato"/>
                  <a:ea typeface="Lato"/>
                  <a:cs typeface="Lato"/>
                  <a:sym typeface="Lato"/>
                </a:rPr>
                <a:t>Minimum fees</a:t>
              </a:r>
            </a:p>
          </p:txBody>
        </p:sp>
        <p:sp>
          <p:nvSpPr>
            <p:cNvPr id="157" name="Shape 157"/>
            <p:cNvSpPr/>
            <p:nvPr/>
          </p:nvSpPr>
          <p:spPr>
            <a:xfrm>
              <a:off x="6002262" y="1332312"/>
              <a:ext cx="3020100" cy="80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rIns="91425" tIns="91425">
              <a:noAutofit/>
            </a:bodyPr>
            <a:lstStyle/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Same prize as any lottery store</a:t>
              </a:r>
            </a:p>
            <a:p>
              <a:pPr indent="-207600" lvl="0" marL="360000" rtl="0">
                <a:lnSpc>
                  <a:spcPct val="115000"/>
                </a:lnSpc>
                <a:spcBef>
                  <a:spcPts val="0"/>
                </a:spcBef>
                <a:buClr>
                  <a:schemeClr val="lt2"/>
                </a:buClr>
                <a:buFont typeface="Lato"/>
                <a:buChar char="-"/>
              </a:pPr>
              <a:r>
                <a:rPr lang="en">
                  <a:solidFill>
                    <a:schemeClr val="lt2"/>
                  </a:solidFill>
                  <a:latin typeface="Lato"/>
                  <a:ea typeface="Lato"/>
                  <a:cs typeface="Lato"/>
                  <a:sym typeface="Lato"/>
                </a:rPr>
                <a:t>Always equal or smaller fees than other operators</a:t>
              </a:r>
            </a:p>
          </p:txBody>
        </p:sp>
      </p:grpSp>
      <p:pic>
        <p:nvPicPr>
          <p:cNvPr descr="bet_confirmation.png"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7905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t_type.png" id="159" name="Shape 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230" y="687400"/>
            <a:ext cx="2605887" cy="514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Market</a:t>
            </a:r>
          </a:p>
        </p:txBody>
      </p:sp>
      <p:sp>
        <p:nvSpPr>
          <p:cNvPr id="165" name="Shape 165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1021676" y="2853150"/>
            <a:ext cx="59850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Huge market ready to be disrupted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120225" y="79400"/>
            <a:ext cx="8904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With less than 0.1% of the market we would be profitable</a:t>
            </a:r>
          </a:p>
        </p:txBody>
      </p:sp>
      <p:cxnSp>
        <p:nvCxnSpPr>
          <p:cNvPr id="172" name="Shape 172"/>
          <p:cNvCxnSpPr/>
          <p:nvPr/>
        </p:nvCxnSpPr>
        <p:spPr>
          <a:xfrm flipH="1" rot="10800000">
            <a:off x="120225" y="510193"/>
            <a:ext cx="4639800" cy="31800"/>
          </a:xfrm>
          <a:prstGeom prst="straightConnector1">
            <a:avLst/>
          </a:prstGeom>
          <a:noFill/>
          <a:ln cap="flat" cmpd="sng" w="19050">
            <a:solidFill>
              <a:srgbClr val="197A45"/>
            </a:solidFill>
            <a:prstDash val="dash"/>
            <a:round/>
            <a:headEnd len="lg" w="lg" type="none"/>
            <a:tailEnd len="lg" w="lg" type="none"/>
          </a:ln>
        </p:spPr>
      </p:cxnSp>
      <p:pic>
        <p:nvPicPr>
          <p:cNvPr id="173" name="Shape 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6525" y="4733025"/>
            <a:ext cx="995075" cy="410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Shape 174"/>
          <p:cNvSpPr/>
          <p:nvPr/>
        </p:nvSpPr>
        <p:spPr>
          <a:xfrm>
            <a:off x="270762" y="1259150"/>
            <a:ext cx="1811700" cy="1811700"/>
          </a:xfrm>
          <a:prstGeom prst="ellipse">
            <a:avLst/>
          </a:prstGeom>
          <a:noFill/>
          <a:ln cap="flat" cmpd="sng" w="19050">
            <a:solidFill>
              <a:srgbClr val="197A4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$ </a:t>
            </a: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276 B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Worldwide lottery market</a:t>
            </a:r>
            <a:r>
              <a:rPr baseline="30000"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1</a:t>
            </a:r>
          </a:p>
        </p:txBody>
      </p:sp>
      <p:sp>
        <p:nvSpPr>
          <p:cNvPr id="175" name="Shape 175"/>
          <p:cNvSpPr/>
          <p:nvPr/>
        </p:nvSpPr>
        <p:spPr>
          <a:xfrm>
            <a:off x="2501837" y="1479050"/>
            <a:ext cx="1591800" cy="1591800"/>
          </a:xfrm>
          <a:prstGeom prst="ellipse">
            <a:avLst/>
          </a:prstGeom>
          <a:noFill/>
          <a:ln cap="flat" cmpd="sng" w="19050">
            <a:solidFill>
              <a:srgbClr val="197A4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$ 15 B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Spanish lottery market</a:t>
            </a:r>
            <a:r>
              <a:rPr baseline="30000"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2</a:t>
            </a:r>
          </a:p>
        </p:txBody>
      </p:sp>
      <p:sp>
        <p:nvSpPr>
          <p:cNvPr id="176" name="Shape 176"/>
          <p:cNvSpPr/>
          <p:nvPr/>
        </p:nvSpPr>
        <p:spPr>
          <a:xfrm>
            <a:off x="4734837" y="1638050"/>
            <a:ext cx="1432800" cy="1432800"/>
          </a:xfrm>
          <a:prstGeom prst="ellipse">
            <a:avLst/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$ 532 M</a:t>
            </a:r>
          </a:p>
        </p:txBody>
      </p:sp>
      <p:sp>
        <p:nvSpPr>
          <p:cNvPr id="177" name="Shape 177"/>
          <p:cNvSpPr/>
          <p:nvPr/>
        </p:nvSpPr>
        <p:spPr>
          <a:xfrm>
            <a:off x="4249437" y="3070850"/>
            <a:ext cx="2403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Target addressable market</a:t>
            </a:r>
          </a:p>
        </p:txBody>
      </p:sp>
      <p:sp>
        <p:nvSpPr>
          <p:cNvPr id="178" name="Shape 178"/>
          <p:cNvSpPr/>
          <p:nvPr/>
        </p:nvSpPr>
        <p:spPr>
          <a:xfrm>
            <a:off x="7058829" y="1842950"/>
            <a:ext cx="1227300" cy="1227900"/>
          </a:xfrm>
          <a:prstGeom prst="ellipse">
            <a:avLst/>
          </a:prstGeom>
          <a:noFill/>
          <a:ln cap="flat" cmpd="sng" w="19050">
            <a:solidFill>
              <a:srgbClr val="197A4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$ 177 M</a:t>
            </a:r>
          </a:p>
        </p:txBody>
      </p:sp>
      <p:sp>
        <p:nvSpPr>
          <p:cNvPr id="179" name="Shape 179"/>
          <p:cNvSpPr/>
          <p:nvPr/>
        </p:nvSpPr>
        <p:spPr>
          <a:xfrm>
            <a:off x="6470687" y="3070850"/>
            <a:ext cx="2403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Group lottery</a:t>
            </a:r>
            <a:r>
              <a:rPr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 market in Spain</a:t>
            </a:r>
            <a:r>
              <a:rPr baseline="30000" lang="en">
                <a:solidFill>
                  <a:srgbClr val="197A45"/>
                </a:solidFill>
                <a:latin typeface="Lato"/>
                <a:ea typeface="Lato"/>
                <a:cs typeface="Lato"/>
                <a:sym typeface="Lato"/>
              </a:rPr>
              <a:t>3</a:t>
            </a:r>
          </a:p>
        </p:txBody>
      </p:sp>
      <p:sp>
        <p:nvSpPr>
          <p:cNvPr id="180" name="Shape 180"/>
          <p:cNvSpPr/>
          <p:nvPr/>
        </p:nvSpPr>
        <p:spPr>
          <a:xfrm>
            <a:off x="120225" y="4565450"/>
            <a:ext cx="6922500" cy="5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Sources:</a:t>
            </a:r>
          </a:p>
          <a:p>
            <a:pPr lv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(1) </a:t>
            </a:r>
            <a:r>
              <a:rPr lang="en" sz="8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The 2016 World Lottery Almanac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(2) </a:t>
            </a:r>
            <a:r>
              <a:rPr lang="en" sz="8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SELAE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(3) </a:t>
            </a:r>
            <a:r>
              <a:rPr lang="en" sz="8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Embedded Play: Economic and Social Motivations for Sharing Lottery Tickets</a:t>
            </a:r>
          </a:p>
        </p:txBody>
      </p:sp>
      <p:sp>
        <p:nvSpPr>
          <p:cNvPr id="181" name="Shape 181"/>
          <p:cNvSpPr/>
          <p:nvPr/>
        </p:nvSpPr>
        <p:spPr>
          <a:xfrm>
            <a:off x="4249450" y="3464475"/>
            <a:ext cx="24036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048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●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190 € average annual spending</a:t>
            </a:r>
          </a:p>
          <a:p>
            <a:pPr indent="-3048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●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&lt;5% Internet penetration</a:t>
            </a:r>
          </a:p>
          <a:p>
            <a:pPr indent="-304800" lvl="0" marL="457200" rtl="0">
              <a:spcBef>
                <a:spcPts val="0"/>
              </a:spcBef>
              <a:buClr>
                <a:schemeClr val="lt2"/>
              </a:buClr>
              <a:buSzPct val="100000"/>
              <a:buFont typeface="Lato"/>
              <a:buChar char="●"/>
            </a:pPr>
            <a:r>
              <a:rPr lang="en" sz="12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12% annual growth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accent4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   Traction</a:t>
            </a:r>
          </a:p>
        </p:txBody>
      </p:sp>
      <p:sp>
        <p:nvSpPr>
          <p:cNvPr id="187" name="Shape 187"/>
          <p:cNvSpPr/>
          <p:nvPr/>
        </p:nvSpPr>
        <p:spPr>
          <a:xfrm>
            <a:off x="612475" y="2366550"/>
            <a:ext cx="239100" cy="410400"/>
          </a:xfrm>
          <a:prstGeom prst="chevron">
            <a:avLst>
              <a:gd fmla="val 50000" name="adj"/>
            </a:avLst>
          </a:prstGeom>
          <a:solidFill>
            <a:srgbClr val="197A4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97A45"/>
              </a:solidFill>
            </a:endParaRPr>
          </a:p>
        </p:txBody>
      </p:sp>
      <p:sp>
        <p:nvSpPr>
          <p:cNvPr id="188" name="Shape 188"/>
          <p:cNvSpPr/>
          <p:nvPr/>
        </p:nvSpPr>
        <p:spPr>
          <a:xfrm>
            <a:off x="1021676" y="2853150"/>
            <a:ext cx="59850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rPr>
              <a:t>We are on the right way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